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"/>
  </p:notesMasterIdLst>
  <p:sldIdLst>
    <p:sldId id="2729" r:id="rId3"/>
    <p:sldId id="2793" r:id="rId5"/>
    <p:sldId id="2917" r:id="rId6"/>
    <p:sldId id="2734" r:id="rId7"/>
    <p:sldId id="2868" r:id="rId8"/>
    <p:sldId id="2741" r:id="rId9"/>
    <p:sldId id="2846" r:id="rId10"/>
    <p:sldId id="2738" r:id="rId11"/>
    <p:sldId id="2636" r:id="rId12"/>
    <p:sldId id="2826" r:id="rId13"/>
    <p:sldId id="2742" r:id="rId14"/>
    <p:sldId id="2721" r:id="rId15"/>
    <p:sldId id="2739" r:id="rId16"/>
    <p:sldId id="2722" r:id="rId17"/>
    <p:sldId id="2723" r:id="rId18"/>
    <p:sldId id="2650" r:id="rId19"/>
    <p:sldId id="2704" r:id="rId20"/>
    <p:sldId id="2743" r:id="rId21"/>
    <p:sldId id="2901" r:id="rId22"/>
    <p:sldId id="2902" r:id="rId23"/>
    <p:sldId id="2903" r:id="rId24"/>
    <p:sldId id="2904" r:id="rId25"/>
    <p:sldId id="2765" r:id="rId26"/>
    <p:sldId id="2869" r:id="rId27"/>
    <p:sldId id="2870" r:id="rId28"/>
    <p:sldId id="2871" r:id="rId29"/>
    <p:sldId id="2872" r:id="rId30"/>
    <p:sldId id="2873" r:id="rId31"/>
    <p:sldId id="2874" r:id="rId32"/>
    <p:sldId id="2875" r:id="rId33"/>
    <p:sldId id="2897" r:id="rId34"/>
    <p:sldId id="2899" r:id="rId35"/>
    <p:sldId id="2744" r:id="rId3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E3C"/>
    <a:srgbClr val="FBBF09"/>
    <a:srgbClr val="EF4232"/>
    <a:srgbClr val="03A9F0"/>
    <a:srgbClr val="FFFFFF"/>
    <a:srgbClr val="FABCA8"/>
    <a:srgbClr val="57562F"/>
    <a:srgbClr val="FBCDBE"/>
    <a:srgbClr val="6B6A39"/>
    <a:srgbClr val="FF7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2986" autoAdjust="0"/>
  </p:normalViewPr>
  <p:slideViewPr>
    <p:cSldViewPr>
      <p:cViewPr>
        <p:scale>
          <a:sx n="75" d="100"/>
          <a:sy n="75" d="100"/>
        </p:scale>
        <p:origin x="-84" y="-1116"/>
      </p:cViewPr>
      <p:guideLst>
        <p:guide orient="horz" pos="350"/>
        <p:guide orient="horz" pos="4188"/>
        <p:guide pos="4050"/>
        <p:guide pos="512"/>
        <p:guide pos="759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79413" y="684213"/>
            <a:ext cx="6096000" cy="34290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46D230FF-CF30-47C2-BA4C-59A7874B97B3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-55848" y="177726"/>
            <a:ext cx="758498" cy="646094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 userDrawn="1"/>
        </p:nvSpPr>
        <p:spPr>
          <a:xfrm rot="16200000" flipH="1">
            <a:off x="11745839" y="-307834"/>
            <a:ext cx="815054" cy="1430722"/>
          </a:xfrm>
          <a:prstGeom prst="rtTriangl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blinds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https://img14.360buyimg.com/n0/jfs/t5989/104/6260413052/117988/9745c8fb/5970781cN5c7e1b0c.jpg" TargetMode="External"/><Relationship Id="rId3" Type="http://schemas.openxmlformats.org/officeDocument/2006/relationships/image" Target="../media/image53.jpeg"/><Relationship Id="rId2" Type="http://schemas.openxmlformats.org/officeDocument/2006/relationships/image" Target="https://img14.360buyimg.com/n0/jfs/t16489/121/4932246/63068/99d0c693/5a2532e7Nbba17a07.jpg" TargetMode="External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GIF"/><Relationship Id="rId7" Type="http://schemas.openxmlformats.org/officeDocument/2006/relationships/image" Target="../media/image10.GIF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Relationship Id="rId3" Type="http://schemas.openxmlformats.org/officeDocument/2006/relationships/image" Target="../media/image6.wmf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3.GIF"/><Relationship Id="rId2" Type="http://schemas.openxmlformats.org/officeDocument/2006/relationships/image" Target="../media/image5.jpeg"/><Relationship Id="rId19" Type="http://schemas.openxmlformats.org/officeDocument/2006/relationships/image" Target="../media/image22.png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GIF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GIF"/><Relationship Id="rId12" Type="http://schemas.openxmlformats.org/officeDocument/2006/relationships/image" Target="../media/image15.GIF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74" y="15875"/>
            <a:ext cx="12858396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54" y="0"/>
            <a:ext cx="8911592" cy="7232650"/>
          </a:xfrm>
          <a:custGeom>
            <a:avLst/>
            <a:gdLst>
              <a:gd name="connsiteX0" fmla="*/ 0 w 8449973"/>
              <a:gd name="connsiteY0" fmla="*/ 0 h 6858000"/>
              <a:gd name="connsiteX1" fmla="*/ 6092632 w 8449973"/>
              <a:gd name="connsiteY1" fmla="*/ 0 h 6858000"/>
              <a:gd name="connsiteX2" fmla="*/ 8449973 w 8449973"/>
              <a:gd name="connsiteY2" fmla="*/ 4304051 h 6858000"/>
              <a:gd name="connsiteX3" fmla="*/ 3786954 w 8449973"/>
              <a:gd name="connsiteY3" fmla="*/ 6858000 h 6858000"/>
              <a:gd name="connsiteX4" fmla="*/ 0 w 844997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9973" h="6858000">
                <a:moveTo>
                  <a:pt x="0" y="0"/>
                </a:moveTo>
                <a:lnTo>
                  <a:pt x="6092632" y="0"/>
                </a:lnTo>
                <a:lnTo>
                  <a:pt x="8449973" y="4304051"/>
                </a:lnTo>
                <a:lnTo>
                  <a:pt x="37869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E3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213054" y="0"/>
            <a:ext cx="4974033" cy="7367997"/>
            <a:chOff x="3994484" y="0"/>
            <a:chExt cx="4716379" cy="6986336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309310" y="0"/>
              <a:ext cx="2396064" cy="4395536"/>
            </a:xfrm>
            <a:prstGeom prst="line">
              <a:avLst/>
            </a:prstGeom>
            <a:ln>
              <a:solidFill>
                <a:srgbClr val="212E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3994484" y="4395536"/>
              <a:ext cx="4716379" cy="2590800"/>
            </a:xfrm>
            <a:prstGeom prst="line">
              <a:avLst/>
            </a:prstGeom>
            <a:ln>
              <a:solidFill>
                <a:srgbClr val="212E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197350" y="2392045"/>
            <a:ext cx="4326255" cy="77025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x-none" altLang="zh-CN" sz="44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Wingdings 3" charset="0"/>
                <a:sym typeface="+mn-ea"/>
              </a:rPr>
              <a:t>高可用集群</a:t>
            </a:r>
            <a:endParaRPr lang="x-none" altLang="zh-CN" sz="4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Wingdings 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40410" y="160020"/>
            <a:ext cx="3578860" cy="45720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r"/>
            <a:r>
              <a:rPr lang="x-none" altLang="zh-CN" sz="2400">
                <a:sym typeface="+mn-ea"/>
              </a:rPr>
              <a:t>keepalived &amp; HAProxy</a:t>
            </a:r>
            <a:endParaRPr lang="x-none" altLang="zh-CN" sz="2400" dirty="0">
              <a:solidFill>
                <a:srgbClr val="212E3C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5955" y="2608580"/>
            <a:ext cx="4726305" cy="1435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705"/>
              <a:t>	</a:t>
            </a:r>
            <a:r>
              <a:rPr lang="x-none" altLang="zh-CN" sz="2000" b="1"/>
              <a:t>keepalive特点</a:t>
            </a:r>
            <a:endParaRPr lang="x-none" altLang="zh-CN" sz="2000" b="1"/>
          </a:p>
          <a:p>
            <a:r>
              <a:rPr lang="x-none" altLang="zh-CN" sz="1705"/>
              <a:t>	实现了高可用集群</a:t>
            </a:r>
            <a:endParaRPr lang="x-none" altLang="zh-CN" sz="1705"/>
          </a:p>
          <a:p>
            <a:r>
              <a:rPr lang="x-none" altLang="zh-CN" sz="1705"/>
              <a:t>	专门监控服务器节点的状态</a:t>
            </a:r>
            <a:endParaRPr lang="x-none" altLang="zh-CN" sz="1705"/>
          </a:p>
          <a:p>
            <a:r>
              <a:rPr lang="x-none" altLang="zh-CN" sz="1705"/>
              <a:t>	防止单点故障</a:t>
            </a:r>
            <a:endParaRPr lang="x-none" altLang="zh-CN" sz="1705"/>
          </a:p>
          <a:p>
            <a:r>
              <a:rPr lang="x-none" altLang="zh-CN" sz="1705">
                <a:sym typeface="+mn-ea"/>
              </a:rPr>
              <a:t>	所有工作自动完成,无需人工干预</a:t>
            </a:r>
            <a:endParaRPr lang="x-none" altLang="zh-CN" sz="1705"/>
          </a:p>
        </p:txBody>
      </p:sp>
      <p:sp>
        <p:nvSpPr>
          <p:cNvPr id="11" name="文本框 10"/>
          <p:cNvSpPr txBox="1"/>
          <p:nvPr/>
        </p:nvSpPr>
        <p:spPr>
          <a:xfrm>
            <a:off x="310515" y="951865"/>
            <a:ext cx="513334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 b="1">
                <a:sym typeface="+mn-ea"/>
              </a:rPr>
              <a:t>keepalived</a:t>
            </a:r>
            <a:r>
              <a:rPr lang="x-none" altLang="zh-CN" sz="2000" b="1"/>
              <a:t>原理</a:t>
            </a:r>
            <a:endParaRPr lang="x-none" altLang="zh-CN" sz="2000" b="1"/>
          </a:p>
          <a:p>
            <a:r>
              <a:rPr lang="x-none" altLang="zh-CN" sz="1705"/>
              <a:t>keepalived 检测每个服务器节点状态.</a:t>
            </a:r>
            <a:endParaRPr lang="x-none" altLang="zh-CN" sz="1705"/>
          </a:p>
          <a:p>
            <a:r>
              <a:rPr lang="x-none" altLang="zh-CN" sz="1705"/>
              <a:t>服务器节点异常或者工作出现故障,keepalived将故障节点从集群系统中剔除.</a:t>
            </a:r>
            <a:endParaRPr lang="x-none" altLang="zh-CN" sz="1705"/>
          </a:p>
          <a:p>
            <a:r>
              <a:rPr lang="x-none" altLang="zh-CN" sz="1705"/>
              <a:t>故障节点恢复后,keepalived在将其加入集群系统.</a:t>
            </a:r>
            <a:endParaRPr lang="x-none" altLang="zh-CN" sz="1705"/>
          </a:p>
          <a:p>
            <a:endParaRPr lang="x-none" altLang="zh-CN" sz="1705"/>
          </a:p>
        </p:txBody>
      </p:sp>
      <p:sp>
        <p:nvSpPr>
          <p:cNvPr id="12" name="文本框 11"/>
          <p:cNvSpPr txBox="1"/>
          <p:nvPr/>
        </p:nvSpPr>
        <p:spPr>
          <a:xfrm>
            <a:off x="452755" y="4048760"/>
            <a:ext cx="575627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 b="1"/>
              <a:t>基于keepalived以上的特点,我们所以选择了keepalived来做为我司这个项目系统的高可用的软件.</a:t>
            </a:r>
            <a:endParaRPr lang="x-none" altLang="zh-CN" sz="2000" b="1"/>
          </a:p>
        </p:txBody>
      </p:sp>
      <p:sp>
        <p:nvSpPr>
          <p:cNvPr id="84" name="Rectangle 7"/>
          <p:cNvSpPr/>
          <p:nvPr/>
        </p:nvSpPr>
        <p:spPr>
          <a:xfrm>
            <a:off x="1905" y="5188585"/>
            <a:ext cx="12858115" cy="2045335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0" y="15875"/>
            <a:ext cx="12858045" cy="7232650"/>
          </a:xfrm>
          <a:prstGeom prst="rect">
            <a:avLst/>
          </a:prstGeom>
          <a:blipFill dpi="0" rotWithShape="1">
            <a:blip r:embed="rId1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20224" y="3067825"/>
            <a:ext cx="812449" cy="812362"/>
            <a:chOff x="7012423" y="1639318"/>
            <a:chExt cx="770364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12423" y="1687278"/>
              <a:ext cx="710486" cy="6743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x-none" altLang="en-US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x-none" altLang="en-US" sz="379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997528" y="3112058"/>
            <a:ext cx="1629410" cy="8229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web集群</a:t>
            </a:r>
            <a:endParaRPr lang="zh-CN" altLang="en-US" sz="2800" dirty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r"/>
          </a:p>
        </p:txBody>
      </p:sp>
      <p:sp>
        <p:nvSpPr>
          <p:cNvPr id="3" name="文本框 2"/>
          <p:cNvSpPr txBox="1"/>
          <p:nvPr/>
        </p:nvSpPr>
        <p:spPr>
          <a:xfrm>
            <a:off x="165100" y="160020"/>
            <a:ext cx="38620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 b="1">
                <a:solidFill>
                  <a:schemeClr val="bg1"/>
                </a:solidFill>
              </a:rPr>
              <a:t>运维部 web集群 徐运</a:t>
            </a:r>
            <a:endParaRPr lang="x-none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animBg="1"/>
      <p:bldP spid="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741148" y="15796"/>
            <a:ext cx="1423035" cy="483235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400" dirty="0">
                <a:solidFill>
                  <a:srgbClr val="212E3C"/>
                </a:solidFill>
                <a:latin typeface="+mj-lt"/>
                <a:ea typeface="微软雅黑" panose="020B0503020204020204" pitchFamily="34" charset="-122"/>
              </a:rPr>
              <a:t>web集群</a:t>
            </a:r>
            <a:endParaRPr lang="x-none" altLang="zh-CN" sz="24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290" y="880110"/>
            <a:ext cx="2900045" cy="1645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 sz="2400" b="1">
                <a:solidFill>
                  <a:schemeClr val="tx1"/>
                </a:solidFill>
                <a:sym typeface="+mn-ea"/>
              </a:rPr>
              <a:t>web集群:</a:t>
            </a:r>
            <a:endParaRPr lang="x-none" altLang="zh-CN" sz="2400" b="1">
              <a:solidFill>
                <a:schemeClr val="tx1"/>
              </a:solidFill>
              <a:sym typeface="+mn-ea"/>
            </a:endParaRPr>
          </a:p>
          <a:p>
            <a:endParaRPr lang="x-none" altLang="zh-CN" sz="2400" b="1">
              <a:solidFill>
                <a:schemeClr val="tx1"/>
              </a:solidFill>
              <a:sym typeface="+mn-ea"/>
            </a:endParaRPr>
          </a:p>
          <a:p>
            <a:r>
              <a:rPr lang="x-none" altLang="zh-CN" sz="1800">
                <a:solidFill>
                  <a:schemeClr val="tx1"/>
                </a:solidFill>
                <a:sym typeface="+mn-ea"/>
              </a:rPr>
              <a:t>使用了2台服务器做集群</a:t>
            </a:r>
            <a:endParaRPr lang="x-none" altLang="zh-CN" sz="1800">
              <a:solidFill>
                <a:schemeClr val="tx1"/>
              </a:solidFill>
              <a:sym typeface="+mn-ea"/>
            </a:endParaRPr>
          </a:p>
          <a:p>
            <a:endParaRPr lang="x-none" altLang="zh-CN" sz="1800">
              <a:solidFill>
                <a:schemeClr val="tx1"/>
              </a:solidFill>
              <a:sym typeface="+mn-ea"/>
            </a:endParaRPr>
          </a:p>
          <a:p>
            <a:r>
              <a:rPr lang="x-none" altLang="zh-CN" sz="1800">
                <a:solidFill>
                  <a:schemeClr val="tx1"/>
                </a:solidFill>
                <a:sym typeface="+mn-ea"/>
              </a:rPr>
              <a:t>采用的软件NGINX</a:t>
            </a:r>
            <a:endParaRPr lang="x-none" altLang="zh-CN" sz="18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57620" y="2463800"/>
            <a:ext cx="616521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>
                <a:solidFill>
                  <a:schemeClr val="tx1"/>
                </a:solidFill>
                <a:sym typeface="+mn-ea"/>
              </a:rPr>
              <a:t>选择NGINX的原因:</a:t>
            </a:r>
            <a:endParaRPr lang="x-none" altLang="zh-CN" sz="2400" b="1">
              <a:solidFill>
                <a:schemeClr val="tx1"/>
              </a:solidFill>
              <a:sym typeface="+mn-ea"/>
            </a:endParaRPr>
          </a:p>
          <a:p>
            <a:endParaRPr lang="x-none" altLang="zh-CN" sz="2400" b="1">
              <a:solidFill>
                <a:schemeClr val="tx1"/>
              </a:solidFill>
              <a:sym typeface="+mn-ea"/>
            </a:endParaRPr>
          </a:p>
          <a:p>
            <a:r>
              <a:rPr lang="x-none" altLang="zh-CN" sz="2400"/>
              <a:t>1.</a:t>
            </a:r>
            <a:r>
              <a:rPr lang="x-none" altLang="zh-CN" sz="2400">
                <a:sym typeface="+mn-ea"/>
              </a:rPr>
              <a:t>模块化设计</a:t>
            </a:r>
            <a:endParaRPr lang="x-none" altLang="zh-CN" sz="2400"/>
          </a:p>
          <a:p>
            <a:endParaRPr lang="x-none" altLang="zh-CN" sz="2400"/>
          </a:p>
          <a:p>
            <a:r>
              <a:rPr lang="x-none" altLang="zh-CN" sz="2400"/>
              <a:t>2.轻量级web服务器软件</a:t>
            </a:r>
            <a:endParaRPr lang="x-none" altLang="zh-CN" sz="2400"/>
          </a:p>
          <a:p>
            <a:endParaRPr lang="x-none" altLang="zh-CN" sz="2400"/>
          </a:p>
          <a:p>
            <a:r>
              <a:rPr lang="x-none" altLang="zh-CN" sz="2400"/>
              <a:t>3.高并发和快速响应</a:t>
            </a:r>
            <a:endParaRPr lang="x-none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2681605"/>
            <a:ext cx="5930265" cy="43167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87630"/>
            <a:ext cx="4961890" cy="218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5"/>
          <p:cNvSpPr/>
          <p:nvPr/>
        </p:nvSpPr>
        <p:spPr>
          <a:xfrm>
            <a:off x="668758" y="159941"/>
            <a:ext cx="1452880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olidFill>
                  <a:schemeClr val="tx1"/>
                </a:solidFill>
                <a:sym typeface="+mn-ea"/>
              </a:rPr>
              <a:t>模块化设计</a:t>
            </a:r>
            <a:endParaRPr lang="x-none" altLang="zh-CN" sz="20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80" y="1096010"/>
            <a:ext cx="513651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solidFill>
                  <a:schemeClr val="tx1"/>
                </a:solidFill>
              </a:rPr>
              <a:t>NGINX是模块化的设计很多功能都做成了各种模块,这样软件安装的时候可以更小更轻,运行的时候更流畅,后期如过需要其他功能可以进行添加安装,灵活流畅!</a:t>
            </a:r>
            <a:endParaRPr lang="x-none" altLang="zh-CN" sz="200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05320" y="2680335"/>
            <a:ext cx="3803650" cy="1615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solidFill>
                  <a:schemeClr val="tx1"/>
                </a:solidFill>
              </a:rPr>
              <a:t>还有就是如果服务器有什么地方不够完善.或者是服务器出错了需要修改的话,可以对单个模块进行修复升级而不需要把服务器停止进行改动!</a:t>
            </a:r>
            <a:endParaRPr lang="x-none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/>
          <p:cNvSpPr/>
          <p:nvPr/>
        </p:nvSpPr>
        <p:spPr>
          <a:xfrm>
            <a:off x="668758" y="159941"/>
            <a:ext cx="2232025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olidFill>
                  <a:schemeClr val="tx1"/>
                </a:solidFill>
                <a:sym typeface="+mn-ea"/>
              </a:rPr>
              <a:t>轻量级web服务器</a:t>
            </a:r>
            <a:endParaRPr lang="x-none" altLang="zh-CN" sz="20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5780" y="1167765"/>
            <a:ext cx="61664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</a:rPr>
              <a:t>作为 Web 服务器：相比 Apache，Nginx 使用更少的资源，支持更多的并发连接，体现更高的效率</a:t>
            </a:r>
            <a:r>
              <a:rPr lang="x-none" altLang="zh-CN" sz="2000">
                <a:solidFill>
                  <a:schemeClr val="tx1"/>
                </a:solidFill>
              </a:rPr>
              <a:t>.</a:t>
            </a:r>
            <a:endParaRPr lang="x-none" altLang="zh-CN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2320290"/>
            <a:ext cx="5428615" cy="2942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21855" y="2103755"/>
            <a:ext cx="4625340" cy="1615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solidFill>
                  <a:schemeClr val="tx1"/>
                </a:solidFill>
              </a:rPr>
              <a:t>Apache是同步一对一处理请求的.请求多的时候启动大量进程占用大量资源.因此速度会相应的变慢,而NGINX是异步一对多处理请求的.一个进程同时处理多个请求因此响应速度快资源占用少!</a:t>
            </a:r>
            <a:endParaRPr lang="x-none" altLang="zh-CN" sz="2000">
              <a:solidFill>
                <a:schemeClr val="tx1"/>
              </a:solidFill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2540" y="5579745"/>
            <a:ext cx="12858115" cy="1654175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668758" y="159941"/>
            <a:ext cx="2214880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olidFill>
                  <a:schemeClr val="tx1"/>
                </a:solidFill>
                <a:sym typeface="+mn-ea"/>
              </a:rPr>
              <a:t>高并发和快速响应</a:t>
            </a:r>
            <a:endParaRPr lang="x-none" altLang="zh-CN" sz="20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6900" y="1167765"/>
            <a:ext cx="71501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>
                <a:solidFill>
                  <a:schemeClr val="tx1"/>
                </a:solidFill>
              </a:rPr>
              <a:t>NGINX支持更大的高发和更快的响应速度</a:t>
            </a:r>
            <a:endParaRPr lang="x-none" altLang="zh-CN" sz="24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315" y="1960245"/>
            <a:ext cx="5107940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solidFill>
                  <a:schemeClr val="tx1"/>
                </a:solidFill>
              </a:rPr>
              <a:t>NGINX支持高并发其</a:t>
            </a:r>
            <a:r>
              <a:rPr lang="zh-CN" altLang="en-US" sz="2000">
                <a:solidFill>
                  <a:schemeClr val="tx1"/>
                </a:solidFill>
              </a:rPr>
              <a:t>主要是Nginx使用了最新的epoll（Linux2.6内核）和kqueue（freeBSD）网路I/O模型，而Apache使用的是传统的Select模型，其比较稳定的Prefork模式为多进程模式，需要经常派生子进程，所以消耗的CPU等服务器资源，要比Nginx高很多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85865" y="3904615"/>
            <a:ext cx="516318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>
                <a:solidFill>
                  <a:schemeClr val="tx1"/>
                </a:solidFill>
                <a:sym typeface="+mn-ea"/>
              </a:rPr>
              <a:t>NGINX资源消耗小.服务器压力小速度就快了</a:t>
            </a:r>
            <a:endParaRPr lang="x-none" altLang="zh-CN" sz="2000">
              <a:solidFill>
                <a:schemeClr val="tx1"/>
              </a:solidFill>
              <a:sym typeface="+mn-ea"/>
            </a:endParaRPr>
          </a:p>
          <a:p>
            <a:r>
              <a:rPr lang="x-none" altLang="zh-CN" sz="2000">
                <a:solidFill>
                  <a:schemeClr val="tx1"/>
                </a:solidFill>
                <a:sym typeface="+mn-ea"/>
              </a:rPr>
              <a:t>而Apache对系统资源消耗大服务器压力大速度就慢了.而且一对一处理请求需要更多的资源和时间速度就更慢了</a:t>
            </a:r>
            <a:endParaRPr lang="x-none" altLang="zh-CN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1175" y="591820"/>
            <a:ext cx="5419090" cy="28568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55" y="4408170"/>
            <a:ext cx="4300855" cy="220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741148" y="87551"/>
            <a:ext cx="1097280" cy="38481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dirty="0">
                <a:solidFill>
                  <a:srgbClr val="212E3C"/>
                </a:solidFill>
                <a:latin typeface="+mj-lt"/>
                <a:ea typeface="微软雅黑" panose="020B0503020204020204" pitchFamily="34" charset="-122"/>
              </a:rPr>
              <a:t>综合对比</a:t>
            </a:r>
            <a:endParaRPr lang="x-none" altLang="zh-CN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592455"/>
            <a:ext cx="10581640" cy="5007610"/>
          </a:xfrm>
          <a:prstGeom prst="rect">
            <a:avLst/>
          </a:prstGeom>
        </p:spPr>
      </p:pic>
      <p:sp>
        <p:nvSpPr>
          <p:cNvPr id="84" name="Rectangle 7"/>
          <p:cNvSpPr/>
          <p:nvPr/>
        </p:nvSpPr>
        <p:spPr>
          <a:xfrm>
            <a:off x="1905" y="5470525"/>
            <a:ext cx="12858115" cy="1763395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741148" y="159941"/>
            <a:ext cx="1238885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 dirty="0">
                <a:solidFill>
                  <a:srgbClr val="212E3C"/>
                </a:solidFill>
                <a:latin typeface="+mj-lt"/>
                <a:ea typeface="微软雅黑" panose="020B0503020204020204" pitchFamily="34" charset="-122"/>
              </a:rPr>
              <a:t>mariadb</a:t>
            </a:r>
            <a:endParaRPr lang="x-none" altLang="zh-CN" sz="20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6945" y="735965"/>
            <a:ext cx="6089650" cy="1615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ym typeface="+mn-ea"/>
              </a:rPr>
              <a:t>我</a:t>
            </a:r>
            <a:r>
              <a:rPr lang="x-none" altLang="zh-CN" sz="2000">
                <a:sym typeface="+mn-ea"/>
              </a:rPr>
              <a:t>们</a:t>
            </a:r>
            <a:r>
              <a:rPr lang="zh-CN" altLang="en-US" sz="2000">
                <a:sym typeface="+mn-ea"/>
              </a:rPr>
              <a:t>还为我们的项目单独架了一台数据库服务器,数据库服务器是用的mariadb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因为这个项目比较大,数据库需要用的也比较多.因此数据库对系统的消耗也比较大,然后就单独架了一台数据库,以提高项目的性能速度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5277485" y="2464435"/>
            <a:ext cx="674624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ym typeface="+mn-ea"/>
              </a:rPr>
              <a:t>为什么要用mariadb而不是其他数据库</a:t>
            </a:r>
            <a:endParaRPr lang="zh-CN" altLang="en-US" sz="2000"/>
          </a:p>
          <a:p>
            <a:pPr algn="l"/>
            <a:r>
              <a:rPr lang="zh-CN" altLang="en-US" sz="2000">
                <a:sym typeface="+mn-ea"/>
              </a:rPr>
              <a:t>１选择mariadb的原因首先是因为mariadb开源,可以根据用户或者自身需求实现系统，并充分利用</a:t>
            </a:r>
            <a:endParaRPr lang="zh-CN" altLang="en-US" sz="2000"/>
          </a:p>
          <a:p>
            <a:pPr algn="l"/>
            <a:r>
              <a:rPr lang="zh-CN" altLang="en-US" sz="2000">
                <a:sym typeface="+mn-ea"/>
              </a:rPr>
              <a:t>２选择mariadb第二点是因为其在根据个人或者企业需求定制源代码时，相较而言仅少量的编程知识，不论是在人工还是技术成本都相较低廉</a:t>
            </a:r>
            <a:endParaRPr lang="zh-CN" altLang="en-US" sz="2000"/>
          </a:p>
          <a:p>
            <a:pPr algn="l"/>
            <a:r>
              <a:rPr lang="zh-CN" altLang="en-US" sz="2000">
                <a:sym typeface="+mn-ea"/>
              </a:rPr>
              <a:t>３选择mariadb第三是与MySQL相比，MariaDB支持更多的引擎（SphinxSE，Aria，FederatedX，TokuDB，Spider，ScaleDB等）。</a:t>
            </a:r>
            <a:endParaRPr lang="zh-CN" altLang="en-US" sz="2000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2967990"/>
            <a:ext cx="3933190" cy="3933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0" y="0"/>
            <a:ext cx="12858045" cy="7232650"/>
          </a:xfrm>
          <a:prstGeom prst="rect">
            <a:avLst/>
          </a:prstGeom>
          <a:blipFill dpi="0" rotWithShape="1">
            <a:blip r:embed="rId1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20224" y="3067825"/>
            <a:ext cx="812449" cy="812362"/>
            <a:chOff x="7012423" y="1639318"/>
            <a:chExt cx="770364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12423" y="1687278"/>
              <a:ext cx="710486" cy="6743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x-none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x-none" sz="37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997528" y="3039668"/>
            <a:ext cx="2049145" cy="7315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DNS &amp; GIT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100" y="160020"/>
            <a:ext cx="38620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 b="1">
                <a:solidFill>
                  <a:schemeClr val="bg1"/>
                </a:solidFill>
              </a:rPr>
              <a:t>运维部 KG 蒋益丰</a:t>
            </a:r>
            <a:endParaRPr lang="x-none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animBg="1"/>
      <p:bldP spid="6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56945" y="1096010"/>
            <a:ext cx="8698230" cy="2865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ym typeface="+mn-ea"/>
              </a:rPr>
              <a:t>主要优点</a:t>
            </a:r>
            <a:r>
              <a:rPr lang="x-none" altLang="zh-CN" sz="2400" b="1">
                <a:sym typeface="+mn-ea"/>
              </a:rPr>
              <a:t>:</a:t>
            </a:r>
            <a:endParaRPr lang="x-none" altLang="zh-CN" sz="2400" b="1">
              <a:sym typeface="+mn-ea"/>
            </a:endParaRPr>
          </a:p>
          <a:p>
            <a:endParaRPr lang="zh-CN" altLang="en-US"/>
          </a:p>
          <a:p>
            <a:r>
              <a:rPr lang="zh-CN" altLang="en-US" sz="2000">
                <a:sym typeface="+mn-ea"/>
              </a:rPr>
              <a:t>第一，技术实现比较灵活、方便，简单易行，成本低，适用于大多数TCP/IP应用。不需要网络专家来对之进行设定，或在出现问题时对之进行维护。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第二，对于Web应用来说，不需要对代码作任何的修改。事实上，Web应用本身并不会意识到负载均衡配置，即使在它面前。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第三，Web服务器可以位于互联网的任意位置上。</a:t>
            </a:r>
            <a:endParaRPr lang="zh-CN" altLang="en-US" sz="2000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39" name="矩形 38"/>
          <p:cNvSpPr/>
          <p:nvPr/>
        </p:nvSpPr>
        <p:spPr>
          <a:xfrm>
            <a:off x="668758" y="231696"/>
            <a:ext cx="948055" cy="518160"/>
          </a:xfrm>
          <a:prstGeom prst="rect">
            <a:avLst/>
          </a:prstGeom>
          <a:effectLst/>
        </p:spPr>
        <p:txBody>
          <a:bodyPr vert="horz" wrap="none">
            <a:spAutoFit/>
          </a:bodyPr>
          <a:p>
            <a:pPr algn="r"/>
            <a:r>
              <a:rPr lang="zh-CN" altLang="en-US" sz="2800">
                <a:sym typeface="+mn-ea"/>
              </a:rPr>
              <a:t>DNS</a:t>
            </a:r>
            <a:endParaRPr lang="zh-CN" altLang="en-US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41148" y="15796"/>
            <a:ext cx="1198880" cy="5486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x-none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团队组成</a:t>
            </a:r>
            <a:endParaRPr lang="x-none" altLang="zh-CN" sz="20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9104630" y="4624070"/>
            <a:ext cx="3214370" cy="1421765"/>
            <a:chOff x="4799" y="2031"/>
            <a:chExt cx="5062" cy="2239"/>
          </a:xfrm>
        </p:grpSpPr>
        <p:sp>
          <p:nvSpPr>
            <p:cNvPr id="67" name="圆角矩形 66"/>
            <p:cNvSpPr/>
            <p:nvPr/>
          </p:nvSpPr>
          <p:spPr>
            <a:xfrm>
              <a:off x="5008" y="2031"/>
              <a:ext cx="4643" cy="22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800" b="1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799" y="2311"/>
              <a:ext cx="5062" cy="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DG</a:t>
              </a:r>
              <a:endParaRPr lang="zh-CN" altLang="en-US" sz="2800" b="1">
                <a:latin typeface="宋体" pitchFamily="2" charset="-122"/>
              </a:endParaRPr>
            </a:p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蒋益丰</a:t>
              </a:r>
              <a:endParaRPr lang="zh-CN" altLang="en-US" sz="2800" b="1">
                <a:latin typeface="宋体" pitchFamily="2" charset="-122"/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237345" y="2286635"/>
            <a:ext cx="3214370" cy="1421765"/>
            <a:chOff x="4799" y="2031"/>
            <a:chExt cx="5062" cy="2239"/>
          </a:xfrm>
        </p:grpSpPr>
        <p:sp>
          <p:nvSpPr>
            <p:cNvPr id="71" name="圆角矩形 70"/>
            <p:cNvSpPr/>
            <p:nvPr/>
          </p:nvSpPr>
          <p:spPr>
            <a:xfrm>
              <a:off x="5008" y="2031"/>
              <a:ext cx="4643" cy="22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800" b="1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799" y="2311"/>
              <a:ext cx="5062" cy="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zh-CN" sz="2800" b="1">
                  <a:latin typeface="宋体" pitchFamily="2" charset="-122"/>
                  <a:sym typeface="+mn-ea"/>
                </a:rPr>
                <a:t>ceph</a:t>
              </a:r>
              <a:endParaRPr lang="x-none" altLang="zh-CN" sz="2800" b="1">
                <a:latin typeface="宋体" pitchFamily="2" charset="-122"/>
                <a:sym typeface="+mn-ea"/>
              </a:endParaRPr>
            </a:p>
            <a:p>
              <a:pPr algn="ctr"/>
              <a:r>
                <a:rPr lang="x-none" altLang="zh-CN" sz="2800" b="1">
                  <a:latin typeface="宋体" pitchFamily="2" charset="-122"/>
                  <a:sym typeface="+mn-ea"/>
                </a:rPr>
                <a:t>张伟</a:t>
              </a:r>
              <a:endParaRPr lang="x-none" altLang="zh-CN" sz="2800" b="1">
                <a:latin typeface="宋体" pitchFamily="2" charset="-122"/>
                <a:sym typeface="+mn-ea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07695" y="2320290"/>
            <a:ext cx="3214370" cy="1421765"/>
            <a:chOff x="4799" y="2031"/>
            <a:chExt cx="5062" cy="2239"/>
          </a:xfrm>
        </p:grpSpPr>
        <p:sp>
          <p:nvSpPr>
            <p:cNvPr id="74" name="圆角矩形 73"/>
            <p:cNvSpPr/>
            <p:nvPr/>
          </p:nvSpPr>
          <p:spPr>
            <a:xfrm>
              <a:off x="5008" y="2031"/>
              <a:ext cx="4643" cy="22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800" b="1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799" y="2311"/>
              <a:ext cx="5062" cy="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sz="2800" b="1">
                  <a:latin typeface="宋体" pitchFamily="2" charset="-122"/>
                  <a:sym typeface="+mn-ea"/>
                </a:rPr>
                <a:t>采购部部长</a:t>
              </a:r>
              <a:endParaRPr lang="x-none" sz="2800" b="1">
                <a:latin typeface="宋体" pitchFamily="2" charset="-122"/>
                <a:sym typeface="+mn-ea"/>
              </a:endParaRPr>
            </a:p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陈啸</a:t>
              </a:r>
              <a:endParaRPr lang="zh-CN" altLang="en-US" sz="2800" b="1">
                <a:latin typeface="宋体" pitchFamily="2" charset="-122"/>
                <a:sym typeface="+mn-ea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576570" y="4624705"/>
            <a:ext cx="3214370" cy="1421765"/>
            <a:chOff x="4799" y="2031"/>
            <a:chExt cx="5062" cy="2239"/>
          </a:xfrm>
        </p:grpSpPr>
        <p:sp>
          <p:nvSpPr>
            <p:cNvPr id="97" name="圆角矩形 96"/>
            <p:cNvSpPr/>
            <p:nvPr/>
          </p:nvSpPr>
          <p:spPr>
            <a:xfrm>
              <a:off x="5008" y="2031"/>
              <a:ext cx="4643" cy="22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800" b="1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799" y="2311"/>
              <a:ext cx="5062" cy="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zh-CN" sz="2800" b="1">
                  <a:latin typeface="宋体" pitchFamily="2" charset="-122"/>
                  <a:sym typeface="+mn-ea"/>
                </a:rPr>
                <a:t>web集群</a:t>
              </a:r>
              <a:endParaRPr lang="x-none" altLang="zh-CN" sz="2800" b="1">
                <a:latin typeface="宋体" pitchFamily="2" charset="-122"/>
                <a:sym typeface="+mn-ea"/>
              </a:endParaRPr>
            </a:p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徐运</a:t>
              </a:r>
              <a:endParaRPr lang="zh-CN" altLang="en-US" sz="2800" b="1">
                <a:latin typeface="宋体" pitchFamily="2" charset="-122"/>
                <a:sym typeface="+mn-ea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504180" y="2248535"/>
            <a:ext cx="3214370" cy="1421765"/>
            <a:chOff x="4799" y="2031"/>
            <a:chExt cx="5062" cy="2239"/>
          </a:xfrm>
        </p:grpSpPr>
        <p:sp>
          <p:nvSpPr>
            <p:cNvPr id="100" name="圆角矩形 99"/>
            <p:cNvSpPr/>
            <p:nvPr/>
          </p:nvSpPr>
          <p:spPr>
            <a:xfrm>
              <a:off x="5008" y="2031"/>
              <a:ext cx="4643" cy="223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sz="2800" b="1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4799" y="2311"/>
              <a:ext cx="5062" cy="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KP</a:t>
              </a:r>
              <a:endParaRPr lang="zh-CN" altLang="en-US" sz="2800" b="1">
                <a:latin typeface="宋体" pitchFamily="2" charset="-122"/>
                <a:sym typeface="+mn-ea"/>
              </a:endParaRPr>
            </a:p>
            <a:p>
              <a:pPr algn="ctr"/>
              <a:r>
                <a:rPr lang="zh-CN" altLang="en-US" sz="2800" b="1">
                  <a:latin typeface="宋体" pitchFamily="2" charset="-122"/>
                  <a:sym typeface="+mn-ea"/>
                </a:rPr>
                <a:t>陈向平</a:t>
              </a:r>
              <a:endParaRPr lang="zh-CN" altLang="en-US" sz="2800" b="1">
                <a:latin typeface="宋体" pitchFamily="2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421630" y="1024255"/>
            <a:ext cx="31762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200"/>
              <a:t>团队组成</a:t>
            </a:r>
            <a:endParaRPr lang="x-none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668758" y="303451"/>
            <a:ext cx="948055" cy="51816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zh-CN" altLang="en-US" sz="2800">
                <a:sym typeface="+mn-ea"/>
              </a:rPr>
              <a:t>DNS</a:t>
            </a:r>
            <a:endParaRPr lang="zh-CN" altLang="en-US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610" y="3688080"/>
            <a:ext cx="9880600" cy="316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DNS有三种查询模式</a:t>
            </a:r>
            <a:r>
              <a:rPr lang="x-none" altLang="zh-CN" sz="2400" b="1"/>
              <a:t>:</a:t>
            </a:r>
            <a:endParaRPr lang="x-none" altLang="zh-CN" sz="2400" b="1"/>
          </a:p>
          <a:p>
            <a:r>
              <a:rPr lang="zh-CN" altLang="en-US"/>
              <a:t>　</a:t>
            </a:r>
            <a:endParaRPr lang="zh-CN" altLang="en-US"/>
          </a:p>
          <a:p>
            <a:r>
              <a:rPr lang="zh-CN" altLang="en-US" sz="2000"/>
              <a:t>1.递归查询：也就是DNS客户端送出查询要求后，如果DNS服务器内没有需要的数据，则DNS服务器会代替客户端向其他的DNS服务顺查询。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2.循环查询：一般DNS服务器与DNS服务器之间的查询属于这种查询方式。</a:t>
            </a:r>
            <a:endParaRPr lang="zh-CN" altLang="en-US" sz="2000"/>
          </a:p>
          <a:p>
            <a:r>
              <a:rPr lang="zh-CN" altLang="en-US" sz="2000"/>
              <a:t>   当第一台DNS服务器在向第2台DNS服务器提出查询要求后，如果第2台DNS服务器内没有所需要的数据，则它会提供第3台DNS服务器的IP地址给第1台</a:t>
            </a:r>
            <a:endParaRPr lang="x-none" altLang="zh-CN" sz="2000"/>
          </a:p>
          <a:p>
            <a:endParaRPr lang="zh-CN" altLang="en-US" sz="2000"/>
          </a:p>
          <a:p>
            <a:r>
              <a:rPr lang="zh-CN" altLang="en-US" sz="2000"/>
              <a:t>3．反向查询：可以让DNS客户端利用IP地址查询其主机名称。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236855" y="1311910"/>
            <a:ext cx="575056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基本概念</a:t>
            </a:r>
            <a:endParaRPr lang="zh-CN" altLang="en-US" sz="2400" b="1"/>
          </a:p>
          <a:p>
            <a:r>
              <a:rPr lang="zh-CN" altLang="en-US"/>
              <a:t>DNS 是域名系统 (Domain Name System) 的缩写</a:t>
            </a:r>
            <a:r>
              <a:rPr lang="x-none" altLang="zh-CN"/>
              <a:t>,</a:t>
            </a:r>
            <a:r>
              <a:rPr lang="zh-CN" altLang="en-US"/>
              <a:t>它是由解析器和域名服务器组成的。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397" r="-83" b="-810"/>
          <a:stretch>
            <a:fillRect/>
          </a:stretch>
        </p:blipFill>
        <p:spPr>
          <a:xfrm>
            <a:off x="5996940" y="375920"/>
            <a:ext cx="5922010" cy="33616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01130" y="2463800"/>
            <a:ext cx="2668270" cy="11607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887210" y="2679700"/>
            <a:ext cx="76581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887210" y="3071495"/>
            <a:ext cx="76581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6887210" y="3395345"/>
            <a:ext cx="76581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81265" y="2535555"/>
            <a:ext cx="82867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递归查询</a:t>
            </a:r>
            <a:endParaRPr lang="x-none" altLang="zh-CN" sz="1200"/>
          </a:p>
        </p:txBody>
      </p:sp>
      <p:sp>
        <p:nvSpPr>
          <p:cNvPr id="15" name="文本框 14"/>
          <p:cNvSpPr txBox="1"/>
          <p:nvPr/>
        </p:nvSpPr>
        <p:spPr>
          <a:xfrm>
            <a:off x="7581265" y="2895600"/>
            <a:ext cx="82867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循环查询</a:t>
            </a:r>
            <a:endParaRPr lang="x-none" altLang="zh-CN" sz="1200"/>
          </a:p>
        </p:txBody>
      </p:sp>
      <p:sp>
        <p:nvSpPr>
          <p:cNvPr id="16" name="文本框 15"/>
          <p:cNvSpPr txBox="1"/>
          <p:nvPr/>
        </p:nvSpPr>
        <p:spPr>
          <a:xfrm>
            <a:off x="7581265" y="3255645"/>
            <a:ext cx="828675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200"/>
              <a:t>反向查询</a:t>
            </a:r>
            <a:endParaRPr lang="x-none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669393" y="159941"/>
            <a:ext cx="866140" cy="57912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3200" dirty="0">
                <a:solidFill>
                  <a:srgbClr val="212E3C"/>
                </a:solidFill>
                <a:latin typeface="+mj-lt"/>
                <a:ea typeface="微软雅黑" panose="020B0503020204020204" pitchFamily="34" charset="-122"/>
              </a:rPr>
              <a:t>GIT</a:t>
            </a:r>
            <a:endParaRPr lang="x-none" altLang="zh-CN" sz="32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8655" y="951865"/>
            <a:ext cx="12220575" cy="3870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为什么选择git</a:t>
            </a:r>
            <a:endParaRPr lang="zh-CN" altLang="en-US" sz="2400">
              <a:sym typeface="+mn-ea"/>
            </a:endParaRPr>
          </a:p>
          <a:p>
            <a:endParaRPr lang="zh-CN" altLang="en-US" sz="2400" b="1">
              <a:sym typeface="+mn-ea"/>
            </a:endParaRPr>
          </a:p>
          <a:p>
            <a:r>
              <a:rPr lang="x-none" altLang="zh-CN" sz="2000" b="1">
                <a:sym typeface="+mn-ea"/>
              </a:rPr>
              <a:t>git</a:t>
            </a:r>
            <a:r>
              <a:rPr lang="zh-CN" altLang="en-US" sz="2000" b="1">
                <a:sym typeface="+mn-ea"/>
              </a:rPr>
              <a:t>优点:</a:t>
            </a:r>
            <a:endParaRPr lang="zh-CN" altLang="en-US" sz="2000" b="1">
              <a:sym typeface="+mn-ea"/>
            </a:endParaRPr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支持分布式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速度快,可以灵活创建分支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可以离线工作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容易解决冲突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Git和 CVS、SVN不同，是一个分布式的源代码管理工具。</a:t>
            </a:r>
            <a:endParaRPr lang="zh-CN" altLang="en-US" sz="2000"/>
          </a:p>
          <a:p>
            <a:pPr algn="l"/>
            <a:r>
              <a:rPr lang="zh-CN" altLang="en-US" sz="2000">
                <a:sym typeface="+mn-ea"/>
              </a:rPr>
              <a:t>Linux内核的代码就是用Git管理的。它很强，也很快。</a:t>
            </a:r>
            <a:endParaRPr lang="zh-CN" altLang="en-US" sz="2000"/>
          </a:p>
          <a:p>
            <a:pPr algn="l"/>
            <a:r>
              <a:rPr lang="zh-CN" altLang="en-US" sz="2000">
                <a:sym typeface="+mn-ea"/>
              </a:rPr>
              <a:t>GIT是一个开源的分布式版本控制系统，可以有效、高速地处理从很小到非常大的项目版本管理的软件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812800" y="5128260"/>
            <a:ext cx="1051115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GIT的内容完整性要优于SVN：GIT的内容存储使用的是SHA-1哈希算法。这能确保代码内容的完整性，确保在遇到磁盘故障和网络问题时降低对版本库的破坏。</a:t>
            </a:r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endParaRPr lang="zh-CN" altLang="en-US">
              <a:sym typeface="+mn-ea"/>
            </a:endParaRPr>
          </a:p>
          <a:p>
            <a:pPr algn="l"/>
            <a:r>
              <a:rPr lang="x-none" altLang="zh-CN"/>
              <a:t>2.</a:t>
            </a:r>
            <a:r>
              <a:rPr lang="zh-CN" altLang="en-US"/>
              <a:t>GIT没有一个全局的版本号，而SVN有：目前为止这是跟SVN相比GIT缺少的最大的一个特征。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6265" y="304165"/>
            <a:ext cx="6770370" cy="3287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dirty="0">
                <a:solidFill>
                  <a:srgbClr val="212E3C"/>
                </a:solidFill>
                <a:latin typeface="+mj-lt"/>
                <a:ea typeface="微软雅黑" panose="020B0503020204020204" pitchFamily="34" charset="-122"/>
                <a:sym typeface="+mn-ea"/>
              </a:rPr>
              <a:t>GIT基本概念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 sz="2000" b="1"/>
              <a:t>GIT仓库:</a:t>
            </a:r>
            <a:endParaRPr lang="zh-CN" altLang="en-US" sz="2000" b="1"/>
          </a:p>
          <a:p>
            <a:r>
              <a:rPr lang="zh-CN" altLang="en-US" sz="2000"/>
              <a:t>保存所有数据的地方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/>
              <a:t>工作区:</a:t>
            </a:r>
            <a:endParaRPr lang="zh-CN" altLang="en-US" sz="2000" b="1"/>
          </a:p>
          <a:p>
            <a:r>
              <a:rPr lang="zh-CN" altLang="en-US" sz="2000"/>
              <a:t>从仓库中提取出来的文件,放在磁盘上供你使用或修改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/>
              <a:t>暂存区:</a:t>
            </a:r>
            <a:endParaRPr lang="zh-CN" altLang="en-US" sz="2000" b="1"/>
          </a:p>
          <a:p>
            <a:r>
              <a:rPr lang="zh-CN" altLang="en-US" sz="2000"/>
              <a:t>就是一个文件,索引文件,保存了下次将提交的文件列表信息</a:t>
            </a:r>
            <a:endParaRPr lang="zh-CN" altLang="en-US" sz="2000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3587"/>
          <a:stretch>
            <a:fillRect/>
          </a:stretch>
        </p:blipFill>
        <p:spPr>
          <a:xfrm>
            <a:off x="7652385" y="519430"/>
            <a:ext cx="4670425" cy="2343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0" y="15875"/>
            <a:ext cx="12858045" cy="7232650"/>
          </a:xfrm>
          <a:prstGeom prst="rect">
            <a:avLst/>
          </a:prstGeom>
          <a:blipFill dpi="0" rotWithShape="1">
            <a:blip r:embed="rId1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20224" y="3067825"/>
            <a:ext cx="812449" cy="812362"/>
            <a:chOff x="7012423" y="1639318"/>
            <a:chExt cx="770364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12423" y="1687278"/>
              <a:ext cx="710486" cy="6743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x-none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x-none" sz="37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997528" y="2833928"/>
            <a:ext cx="1759585" cy="1143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ceph集群</a:t>
            </a:r>
            <a:endParaRPr lang="zh-CN" altLang="en-US" sz="2800" dirty="0">
              <a:solidFill>
                <a:srgbClr val="FFFFFF"/>
              </a:solidFill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</a:p>
        </p:txBody>
      </p:sp>
      <p:sp>
        <p:nvSpPr>
          <p:cNvPr id="3" name="文本框 2"/>
          <p:cNvSpPr txBox="1"/>
          <p:nvPr/>
        </p:nvSpPr>
        <p:spPr>
          <a:xfrm>
            <a:off x="165735" y="160020"/>
            <a:ext cx="41954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 b="1">
                <a:solidFill>
                  <a:schemeClr val="bg1"/>
                </a:solidFill>
              </a:rPr>
              <a:t>运维部 ceph集群 张伟</a:t>
            </a:r>
            <a:endParaRPr lang="x-none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bldLvl="0" animBg="1"/>
      <p:bldP spid="6" grpId="0" bldLvl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云形 9"/>
          <p:cNvSpPr/>
          <p:nvPr/>
        </p:nvSpPr>
        <p:spPr>
          <a:xfrm>
            <a:off x="3693160" y="1600200"/>
            <a:ext cx="2376170" cy="1584325"/>
          </a:xfrm>
          <a:prstGeom prst="cloud">
            <a:avLst/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41148" y="159941"/>
            <a:ext cx="1706880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sz="2000">
                <a:sym typeface="+mn-ea"/>
              </a:rPr>
              <a:t>互联网的发展</a:t>
            </a:r>
            <a:endParaRPr lang="x-none" sz="20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0545" y="1384300"/>
            <a:ext cx="10242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云计算</a:t>
            </a:r>
            <a:endParaRPr lang="x-none" altLang="zh-CN" sz="2000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2" name="文本框 1"/>
          <p:cNvSpPr txBox="1"/>
          <p:nvPr/>
        </p:nvSpPr>
        <p:spPr>
          <a:xfrm>
            <a:off x="7725410" y="1240155"/>
            <a:ext cx="10242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大数据</a:t>
            </a:r>
            <a:endParaRPr lang="x-none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6285230" y="3760470"/>
            <a:ext cx="10242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AI</a:t>
            </a:r>
            <a:endParaRPr lang="x-none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4340860" y="1960245"/>
            <a:ext cx="143827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高可用集群的存储与计算</a:t>
            </a:r>
            <a:endParaRPr lang="x-none" altLang="zh-CN" sz="2000"/>
          </a:p>
        </p:txBody>
      </p:sp>
      <p:sp>
        <p:nvSpPr>
          <p:cNvPr id="7" name="云形 6"/>
          <p:cNvSpPr/>
          <p:nvPr/>
        </p:nvSpPr>
        <p:spPr>
          <a:xfrm>
            <a:off x="1100276" y="1024072"/>
            <a:ext cx="2430959" cy="1257483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云形 7"/>
          <p:cNvSpPr/>
          <p:nvPr/>
        </p:nvSpPr>
        <p:spPr>
          <a:xfrm>
            <a:off x="7005141" y="879927"/>
            <a:ext cx="2430959" cy="1257483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云形 8"/>
          <p:cNvSpPr/>
          <p:nvPr/>
        </p:nvSpPr>
        <p:spPr>
          <a:xfrm>
            <a:off x="5420816" y="3328487"/>
            <a:ext cx="2430959" cy="1257483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828925" y="2320290"/>
            <a:ext cx="720090" cy="7175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6069330" y="2896235"/>
            <a:ext cx="640080" cy="2597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004560" y="1528445"/>
            <a:ext cx="784860" cy="1714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430270" y="1132840"/>
            <a:ext cx="3286760" cy="35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189480" y="2451100"/>
            <a:ext cx="2871470" cy="13811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869555" y="2144395"/>
            <a:ext cx="1169035" cy="11842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649073" y="87551"/>
            <a:ext cx="838835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ym typeface="+mn-ea"/>
              </a:rPr>
              <a:t>Ceph</a:t>
            </a:r>
            <a:endParaRPr lang="zh-CN" altLang="en-US" sz="20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4555" y="1671955"/>
            <a:ext cx="334391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Ceph 一个分布式文件系统 </a:t>
            </a:r>
            <a:endParaRPr lang="x-none" altLang="zh-CN" sz="2000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pic>
        <p:nvPicPr>
          <p:cNvPr id="6" name="图片 5" descr="timg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9240" y="1169035"/>
            <a:ext cx="6139180" cy="3178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2935" y="2392045"/>
            <a:ext cx="334391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高性能 </a:t>
            </a:r>
            <a:endParaRPr lang="x-none" altLang="zh-CN" sz="2000"/>
          </a:p>
          <a:p>
            <a:endParaRPr lang="x-none" altLang="zh-CN" sz="2000"/>
          </a:p>
          <a:p>
            <a:r>
              <a:rPr lang="x-none" altLang="zh-CN" sz="2000"/>
              <a:t>高可用</a:t>
            </a:r>
            <a:endParaRPr lang="x-none" altLang="zh-CN" sz="2000"/>
          </a:p>
          <a:p>
            <a:endParaRPr lang="x-none" altLang="zh-CN" sz="2000"/>
          </a:p>
          <a:p>
            <a:r>
              <a:rPr lang="x-none" altLang="zh-CN" sz="2000"/>
              <a:t>高扩展</a:t>
            </a:r>
            <a:endParaRPr lang="x-none" altLang="zh-CN" sz="2000"/>
          </a:p>
          <a:p>
            <a:r>
              <a:rPr lang="zh-CN" altLang="en-US" sz="2000"/>
              <a:t> </a:t>
            </a:r>
            <a:endParaRPr lang="x-none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741148" y="87551"/>
            <a:ext cx="1600835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ym typeface="+mn-ea"/>
              </a:rPr>
              <a:t>Ceph的特点</a:t>
            </a:r>
            <a:endParaRPr lang="x-none" altLang="zh-CN" sz="2000" dirty="0">
              <a:solidFill>
                <a:srgbClr val="212E3C"/>
              </a:solidFill>
              <a:latin typeface="宋体" pitchFamily="2" charset="-122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pic>
        <p:nvPicPr>
          <p:cNvPr id="5" name="图片 4" descr="mariadb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1024255"/>
            <a:ext cx="4930140" cy="2959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74155" y="1459230"/>
            <a:ext cx="461772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/>
              <a:t>需要进行数据更新,会不会影响到其它部门的业务?</a:t>
            </a:r>
            <a:endParaRPr lang="x-none" sz="2000"/>
          </a:p>
        </p:txBody>
      </p:sp>
      <p:sp>
        <p:nvSpPr>
          <p:cNvPr id="7" name="文本框 6"/>
          <p:cNvSpPr txBox="1"/>
          <p:nvPr/>
        </p:nvSpPr>
        <p:spPr>
          <a:xfrm>
            <a:off x="6574155" y="2395855"/>
            <a:ext cx="391414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/>
              <a:t>数据存储不够用怎么办?</a:t>
            </a:r>
            <a:endParaRPr lang="x-none" sz="2000"/>
          </a:p>
        </p:txBody>
      </p:sp>
      <p:sp>
        <p:nvSpPr>
          <p:cNvPr id="9" name="文本框 8"/>
          <p:cNvSpPr txBox="1"/>
          <p:nvPr/>
        </p:nvSpPr>
        <p:spPr>
          <a:xfrm>
            <a:off x="6573520" y="3115945"/>
            <a:ext cx="596519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/>
              <a:t>服务器24小时轮轴转,不能总是派人盯着吧?</a:t>
            </a:r>
            <a:endParaRPr lang="x-none" sz="2000"/>
          </a:p>
        </p:txBody>
      </p:sp>
      <p:sp>
        <p:nvSpPr>
          <p:cNvPr id="11" name="文本框 10"/>
          <p:cNvSpPr txBox="1"/>
          <p:nvPr/>
        </p:nvSpPr>
        <p:spPr>
          <a:xfrm>
            <a:off x="6574155" y="3904615"/>
            <a:ext cx="596519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sz="2000"/>
              <a:t>有个服务器当机了怎么办?</a:t>
            </a:r>
            <a:endParaRPr lang="x-none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778613" y="159941"/>
            <a:ext cx="1346835" cy="3962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 sz="2000">
                <a:sym typeface="+mn-ea"/>
              </a:rPr>
              <a:t>Ceph功能</a:t>
            </a:r>
            <a:endParaRPr lang="x-none" altLang="zh-CN" sz="2000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2800" y="952500"/>
            <a:ext cx="476377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块存储、文件存储、对象存储。</a:t>
            </a:r>
            <a:endParaRPr lang="zh-CN" altLang="en-US" sz="2000"/>
          </a:p>
          <a:p>
            <a:r>
              <a:rPr lang="zh-CN" altLang="en-US" sz="2000"/>
              <a:t>支持自定义接口，支持多种语言驱动。</a:t>
            </a:r>
            <a:endParaRPr lang="zh-CN" altLang="en-US" sz="2000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5" name="文本框 4"/>
          <p:cNvSpPr txBox="1"/>
          <p:nvPr/>
        </p:nvSpPr>
        <p:spPr>
          <a:xfrm>
            <a:off x="7509510" y="2032000"/>
            <a:ext cx="457200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典型设备：</a:t>
            </a:r>
            <a:r>
              <a:rPr lang="zh-CN" altLang="en-US" sz="2000"/>
              <a:t> </a:t>
            </a:r>
            <a:endParaRPr lang="zh-CN" altLang="en-US" sz="2000"/>
          </a:p>
          <a:p>
            <a:r>
              <a:rPr lang="zh-CN" altLang="en-US" sz="2000"/>
              <a:t>FTP、NFS服务器</a:t>
            </a:r>
            <a:endParaRPr lang="zh-CN" altLang="en-US" sz="2000"/>
          </a:p>
          <a:p>
            <a:r>
              <a:rPr lang="zh-CN" altLang="en-US" sz="2000"/>
              <a:t>为了克服块存储文件无法共享的问题，所以有了文件存储。</a:t>
            </a:r>
            <a:endParaRPr lang="zh-CN" altLang="en-US" sz="2000"/>
          </a:p>
          <a:p>
            <a:r>
              <a:rPr lang="zh-CN" altLang="en-US" sz="2000"/>
              <a:t>在服务器上架设FTP与NFS服务，就是文件存储。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2" name="图片 1" descr="timg (4)"/>
          <p:cNvPicPr>
            <a:picLocks noChangeAspect="1"/>
          </p:cNvPicPr>
          <p:nvPr/>
        </p:nvPicPr>
        <p:blipFill>
          <a:blip r:embed="rId1"/>
          <a:srcRect t="7431" r="-647" b="8812"/>
          <a:stretch>
            <a:fillRect/>
          </a:stretch>
        </p:blipFill>
        <p:spPr>
          <a:xfrm>
            <a:off x="885190" y="1960245"/>
            <a:ext cx="5832475" cy="292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0" y="15875"/>
            <a:ext cx="12858045" cy="7232650"/>
          </a:xfrm>
          <a:prstGeom prst="rect">
            <a:avLst/>
          </a:prstGeom>
          <a:blipFill dpi="0" rotWithShape="1">
            <a:blip r:embed="rId1" cstate="email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 l="5" r="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20224" y="3067825"/>
            <a:ext cx="812449" cy="812362"/>
            <a:chOff x="7012423" y="1639318"/>
            <a:chExt cx="770364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12423" y="1687278"/>
              <a:ext cx="710486" cy="6743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x-none" altLang="en-US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x-none" altLang="en-US" sz="379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141673" y="3039668"/>
            <a:ext cx="1960880" cy="7315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服务器硬件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6855" y="231775"/>
            <a:ext cx="38620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 b="1">
                <a:solidFill>
                  <a:schemeClr val="bg1"/>
                </a:solidFill>
              </a:rPr>
              <a:t>采购部 硬件采购 陈啸</a:t>
            </a:r>
            <a:endParaRPr lang="x-none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bldLvl="0" animBg="1"/>
      <p:bldP spid="6" grpId="0" bldLvl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48"/>
          <p:cNvSpPr txBox="1"/>
          <p:nvPr/>
        </p:nvSpPr>
        <p:spPr>
          <a:xfrm>
            <a:off x="5781358" y="1384593"/>
            <a:ext cx="6079490" cy="85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>
                <a:sym typeface="+mn-ea"/>
              </a:rPr>
              <a:t>常见服务器品牌:Dell服务器 HP服务器 浪潮服务器 华为服务器</a:t>
            </a:r>
            <a:endParaRPr lang="zh-CN" altLang="en-US" sz="1600"/>
          </a:p>
          <a:p>
            <a:pPr algn="l"/>
            <a:r>
              <a:rPr lang="zh-CN" altLang="en-US" sz="1600">
                <a:sym typeface="+mn-ea"/>
              </a:rPr>
              <a:t>Dell服务器是目前IDC机房普遍采用的服务器,下面主要展示该服务</a:t>
            </a:r>
            <a:endParaRPr lang="zh-CN" altLang="en-US" sz="1600"/>
          </a:p>
          <a:p/>
        </p:txBody>
      </p:sp>
      <p:sp>
        <p:nvSpPr>
          <p:cNvPr id="11" name="矩形 10"/>
          <p:cNvSpPr/>
          <p:nvPr/>
        </p:nvSpPr>
        <p:spPr>
          <a:xfrm>
            <a:off x="710033" y="159941"/>
            <a:ext cx="1783080" cy="36576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r"/>
            <a:r>
              <a:rPr lang="x-none" altLang="zh-CN">
                <a:sym typeface="+mn-ea"/>
              </a:rPr>
              <a:t>服务器硬件介绍</a:t>
            </a:r>
            <a:endParaRPr lang="zh-CN" altLang="en-US" dirty="0">
              <a:solidFill>
                <a:srgbClr val="212E3C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7" name="图片 7" descr="IMG_256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669290" y="1384300"/>
            <a:ext cx="4375785" cy="338264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" name="图片 6" descr="IMG_256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6212840" y="2176145"/>
            <a:ext cx="3757930" cy="253428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4" name="Rectangle 7"/>
          <p:cNvSpPr/>
          <p:nvPr/>
        </p:nvSpPr>
        <p:spPr>
          <a:xfrm>
            <a:off x="635" y="5080635"/>
            <a:ext cx="12858115" cy="2156460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397" cy="7232650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08695" y="108048"/>
            <a:ext cx="2808312" cy="2808312"/>
            <a:chOff x="1899616" y="1875374"/>
            <a:chExt cx="4573375" cy="4573375"/>
          </a:xfrm>
        </p:grpSpPr>
        <p:sp>
          <p:nvSpPr>
            <p:cNvPr id="7" name="椭圆 6"/>
            <p:cNvSpPr/>
            <p:nvPr/>
          </p:nvSpPr>
          <p:spPr>
            <a:xfrm>
              <a:off x="1899616" y="1875374"/>
              <a:ext cx="4573375" cy="4573375"/>
            </a:xfrm>
            <a:prstGeom prst="ellipse">
              <a:avLst/>
            </a:prstGeom>
            <a:noFill/>
            <a:ln w="101600">
              <a:solidFill>
                <a:srgbClr val="212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56431" y="2232189"/>
              <a:ext cx="3859744" cy="3859744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429375" y="0"/>
            <a:ext cx="6429022" cy="7232650"/>
          </a:xfrm>
          <a:prstGeom prst="rect">
            <a:avLst/>
          </a:prstGeom>
          <a:solidFill>
            <a:srgbClr val="212E3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645175" y="2608220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</a:t>
            </a:r>
            <a:r>
              <a:rPr lang="x-none" altLang="en-US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3</a:t>
            </a:r>
            <a:endParaRPr lang="x-none" altLang="en-US" sz="2800" dirty="0" smtClean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7869555" y="1813560"/>
            <a:ext cx="3014345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keepalived &amp; HAProxy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645175" y="3616130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</a:t>
            </a:r>
            <a:r>
              <a:rPr lang="x-none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4</a:t>
            </a:r>
            <a:endParaRPr lang="x-none" sz="2800" dirty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4" name="TextBox 24"/>
          <p:cNvSpPr txBox="1"/>
          <p:nvPr/>
        </p:nvSpPr>
        <p:spPr>
          <a:xfrm>
            <a:off x="7941945" y="2749550"/>
            <a:ext cx="2054860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x-none" altLang="zh-CN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集群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645175" y="4623627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</a:t>
            </a:r>
            <a:r>
              <a:rPr lang="x-none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5</a:t>
            </a:r>
            <a:endParaRPr lang="x-none" sz="2800" dirty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7942196" y="3686450"/>
            <a:ext cx="1382395" cy="50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DNS &amp; GIT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645175" y="5630019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</a:t>
            </a:r>
            <a:r>
              <a:rPr lang="x-none" altLang="en-US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6</a:t>
            </a:r>
            <a:endParaRPr lang="x-none" altLang="en-US" sz="2800" dirty="0" smtClean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7942196" y="4910012"/>
            <a:ext cx="1196340" cy="50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ceph集群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077501" y="1543134"/>
            <a:ext cx="1313180" cy="769441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目录</a:t>
            </a:r>
            <a:endParaRPr lang="zh-CN" altLang="en-US" sz="4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68735" y="923403"/>
            <a:ext cx="2130713" cy="769441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80604020202020204" charset="0"/>
              </a:rPr>
              <a:t>DIRECTORY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8060402020202020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645175" y="805455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7942196" y="1021963"/>
            <a:ext cx="2255086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高可用集群拓扑图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45175" y="1711130"/>
            <a:ext cx="830415" cy="830415"/>
          </a:xfrm>
          <a:prstGeom prst="ellipse">
            <a:avLst/>
          </a:prstGeom>
          <a:solidFill>
            <a:srgbClr val="FBB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dirty="0" smtClean="0">
                <a:solidFill>
                  <a:prstClr val="white"/>
                </a:solidFill>
                <a:latin typeface="Arial" panose="02080604020202020204" charset="0"/>
                <a:cs typeface="Arial" panose="02080604020202020204" charset="0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7869555" y="5846445"/>
            <a:ext cx="2054860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服务器硬件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400"/>
                            </p:stCondLst>
                            <p:childTnLst>
                              <p:par>
                                <p:cTn id="6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4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39" grpId="0" bldLvl="0" animBg="1"/>
      <p:bldP spid="40" grpId="0"/>
      <p:bldP spid="42" grpId="0" bldLvl="0" animBg="1"/>
      <p:bldP spid="44" grpId="0"/>
      <p:bldP spid="45" grpId="0" bldLvl="0" animBg="1"/>
      <p:bldP spid="47" grpId="0"/>
      <p:bldP spid="48" grpId="0" bldLvl="0" animBg="1"/>
      <p:bldP spid="50" grpId="0"/>
      <p:bldP spid="51" grpId="0" bldLvl="0" animBg="1"/>
      <p:bldP spid="52" grpId="0" bldLvl="0" animBg="1"/>
      <p:bldP spid="4" grpId="0" bldLvl="0" animBg="1"/>
      <p:bldP spid="8" grpId="0"/>
      <p:bldP spid="9" grpId="0" bldLvl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924983" y="3418350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1pPr>
            <a:lvl2pPr marL="742950" indent="-285750"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2pPr>
            <a:lvl3pPr marL="1143000" indent="-228600"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3pPr>
            <a:lvl4pPr marL="1600200" indent="-228600"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4pPr>
            <a:lvl5pPr marL="2057400" indent="-228600"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Arial" panose="02080604020202020204" charset="0"/>
                <a:ea typeface="宋体" pitchFamily="2" charset="-122"/>
              </a:defRPr>
            </a:lvl9pPr>
          </a:lstStyle>
          <a:p>
            <a:pPr algn="ctr" eaLnBrk="1" latinLnBrk="1" hangingPunct="1"/>
            <a:endParaRPr lang="zh-CN" altLang="en-US" sz="1370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9" name="MH_Other_5"/>
          <p:cNvSpPr/>
          <p:nvPr/>
        </p:nvSpPr>
        <p:spPr bwMode="auto">
          <a:xfrm flipH="1">
            <a:off x="5188324" y="5432864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-546100" y="87630"/>
            <a:ext cx="3719830" cy="36576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r"/>
            <a:r>
              <a:rPr lang="x-none" altLang="zh-CN"/>
              <a:t>两类服务器参数对比</a:t>
            </a:r>
            <a:endParaRPr lang="x-none" altLang="zh-CN"/>
          </a:p>
        </p:txBody>
      </p:sp>
      <p:grpSp>
        <p:nvGrpSpPr>
          <p:cNvPr id="19" name="组合 18"/>
          <p:cNvGrpSpPr/>
          <p:nvPr/>
        </p:nvGrpSpPr>
        <p:grpSpPr>
          <a:xfrm>
            <a:off x="525145" y="511810"/>
            <a:ext cx="11770995" cy="1240155"/>
            <a:chOff x="1734" y="3082"/>
            <a:chExt cx="18537" cy="1953"/>
          </a:xfrm>
        </p:grpSpPr>
        <p:sp>
          <p:nvSpPr>
            <p:cNvPr id="6" name="剪去对角的矩形 5"/>
            <p:cNvSpPr/>
            <p:nvPr/>
          </p:nvSpPr>
          <p:spPr>
            <a:xfrm>
              <a:off x="8244" y="3082"/>
              <a:ext cx="12027" cy="1953"/>
            </a:xfrm>
            <a:prstGeom prst="snip2Diag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764" y="3085"/>
              <a:ext cx="5656" cy="1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/>
                <a:t>DELL PowerEdge 服务器 R730R730E5-2603V4/16G/4TSAS/H330/DVD/750W/</a:t>
              </a:r>
              <a:endParaRPr lang="zh-CN" altLang="en-US" sz="1400"/>
            </a:p>
            <a:p>
              <a:pPr algn="l"/>
              <a:r>
                <a:rPr lang="zh-CN" altLang="en-US" sz="1400"/>
                <a:t>导轨服务器 R730R730E5-2603V4/16G/4TSAS/H330/DVD/750W/导轨</a:t>
              </a:r>
              <a:endParaRPr lang="zh-CN" altLang="en-US" sz="14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14" y="3313"/>
              <a:ext cx="5061" cy="1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 b="1">
                  <a:latin typeface="宋体" pitchFamily="2" charset="-122"/>
                </a:rPr>
                <a:t>DELL R730 2UE5-2620V4*2/16G*4/4T SAS*3热/H730-1G/DVD/750W双电/导轨热/H730-1G/DVD/</a:t>
              </a:r>
              <a:r>
                <a:rPr lang="zh-CN" altLang="en-US" sz="1400">
                  <a:latin typeface="宋体" pitchFamily="2" charset="-122"/>
                </a:rPr>
                <a:t>750W</a:t>
              </a:r>
              <a:r>
                <a:rPr lang="zh-CN" altLang="en-US" sz="1400" b="1">
                  <a:latin typeface="宋体" pitchFamily="2" charset="-122"/>
                </a:rPr>
                <a:t>双电/导轨</a:t>
              </a:r>
              <a:endParaRPr lang="zh-CN" altLang="en-US" sz="1400" b="1">
                <a:latin typeface="宋体" pitchFamily="2" charset="-122"/>
              </a:endParaRPr>
            </a:p>
          </p:txBody>
        </p:sp>
        <p:sp>
          <p:nvSpPr>
            <p:cNvPr id="18" name="剪去对角的矩形 17"/>
            <p:cNvSpPr/>
            <p:nvPr/>
          </p:nvSpPr>
          <p:spPr>
            <a:xfrm>
              <a:off x="1734" y="3208"/>
              <a:ext cx="5529" cy="1514"/>
            </a:xfrm>
            <a:prstGeom prst="snip2Diag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41" y="3540"/>
              <a:ext cx="3595" cy="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Dell两种服务器型号对比两种服务器型号</a:t>
              </a:r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0">
            <a:off x="4629151" y="1744345"/>
            <a:ext cx="7743486" cy="1596390"/>
            <a:chOff x="8198" y="7396"/>
            <a:chExt cx="12179" cy="2514"/>
          </a:xfrm>
        </p:grpSpPr>
        <p:sp>
          <p:nvSpPr>
            <p:cNvPr id="30" name="MH_Title_1"/>
            <p:cNvSpPr txBox="1">
              <a:spLocks noChangeArrowheads="1"/>
            </p:cNvSpPr>
            <p:nvPr/>
          </p:nvSpPr>
          <p:spPr bwMode="auto">
            <a:xfrm>
              <a:off x="8385" y="8542"/>
              <a:ext cx="2376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1pPr>
              <a:lvl2pPr marL="742950" indent="-285750"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2pPr>
              <a:lvl3pPr marL="1143000" indent="-228600"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3pPr>
              <a:lvl4pPr marL="1600200" indent="-228600"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4pPr>
              <a:lvl5pPr marL="2057400" indent="-228600"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  <a:ea typeface="宋体" pitchFamily="2" charset="-122"/>
                </a:defRPr>
              </a:lvl9pPr>
            </a:lstStyle>
            <a:p>
              <a:pPr algn="ctr" eaLnBrk="1" latinLnBrk="1" hangingPunct="1">
                <a:lnSpc>
                  <a:spcPct val="110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标题文字</a:t>
              </a:r>
              <a:endParaRPr lang="en-US" altLang="zh-CN" dirty="0">
                <a:solidFill>
                  <a:schemeClr val="bg1"/>
                </a:solidFill>
                <a:latin typeface="微软雅黑 Light" panose="02010600030101010101" charset="-122"/>
                <a:ea typeface="微软雅黑 Light" panose="02010600030101010101" charset="-122"/>
                <a:sym typeface="나눔고딕" charset="-127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308" y="7433"/>
              <a:ext cx="1688" cy="4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 dirty="0">
                  <a:solidFill>
                    <a:srgbClr val="FFFFFF"/>
                  </a:solidFill>
                  <a:latin typeface="宋体" pitchFamily="2" charset="-122"/>
                  <a:sym typeface="+mn-ea"/>
                </a:rPr>
                <a:t>服务器硬件</a:t>
              </a:r>
              <a:endParaRPr lang="zh-CN" altLang="en-US" sz="1400" dirty="0">
                <a:solidFill>
                  <a:srgbClr val="FFFFFF"/>
                </a:solidFill>
                <a:latin typeface="宋体" pitchFamily="2" charset="-122"/>
                <a:sym typeface="+mn-ea"/>
              </a:endParaRPr>
            </a:p>
          </p:txBody>
        </p:sp>
        <p:sp>
          <p:nvSpPr>
            <p:cNvPr id="22" name="剪去对角的矩形 21"/>
            <p:cNvSpPr/>
            <p:nvPr/>
          </p:nvSpPr>
          <p:spPr>
            <a:xfrm>
              <a:off x="8198" y="7396"/>
              <a:ext cx="12170" cy="2514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latin typeface="宋体" pitchFamily="2" charset="-122"/>
                <a:ea typeface="宋体" pitchFamily="2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764" y="7622"/>
              <a:ext cx="4628" cy="2181"/>
              <a:chOff x="8877" y="4561"/>
              <a:chExt cx="4628" cy="218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877" y="4561"/>
                <a:ext cx="4628" cy="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Cpu</a:t>
                </a:r>
                <a:r>
                  <a:rPr lang="zh-CN" altLang="en-US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类型 </a:t>
                </a:r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E5-2600V4</a:t>
                </a:r>
                <a:r>
                  <a:rPr lang="zh-CN" altLang="en-US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类型 </a:t>
                </a:r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E5-2600V4</a:t>
                </a:r>
                <a:endParaRPr lang="zh-CN" altLang="en-US" sz="1400">
                  <a:latin typeface="宋体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8878" y="5128"/>
                <a:ext cx="3228" cy="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Cpu</a:t>
                </a:r>
                <a:r>
                  <a:rPr lang="zh-CN" altLang="en-US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频率频率  </a:t>
                </a:r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1.7G MHz</a:t>
                </a:r>
                <a:endParaRPr lang="en-US" altLang="zh-CN" sz="1400" b="0" u="none">
                  <a:latin typeface="宋体" pitchFamily="2" charset="-122"/>
                  <a:cs typeface="Calibri" panose="020F0502020204030204" pitchFamily="34" charset="0"/>
                </a:endParaRPr>
              </a:p>
              <a:p>
                <a:endParaRPr lang="zh-CN" altLang="en-US" sz="1400">
                  <a:latin typeface="宋体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878" y="5694"/>
                <a:ext cx="2668" cy="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Cpu</a:t>
                </a:r>
                <a:r>
                  <a:rPr lang="zh-CN" altLang="en-US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缓存缓存  </a:t>
                </a:r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15MB</a:t>
                </a:r>
                <a:endParaRPr lang="zh-CN" altLang="en-US" sz="1400">
                  <a:latin typeface="宋体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878" y="6262"/>
                <a:ext cx="2248" cy="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Cpu</a:t>
                </a:r>
                <a:r>
                  <a:rPr lang="zh-CN" altLang="en-US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个数个数  </a:t>
                </a:r>
                <a:r>
                  <a:rPr lang="en-US" altLang="zh-CN" sz="1400">
                    <a:latin typeface="宋体" pitchFamily="2" charset="-122"/>
                    <a:cs typeface="Calibri" panose="020F0502020204030204" pitchFamily="34" charset="0"/>
                    <a:sym typeface="+mn-ea"/>
                  </a:rPr>
                  <a:t>2</a:t>
                </a:r>
                <a:endParaRPr lang="zh-CN" altLang="en-US" sz="1400">
                  <a:latin typeface="宋体" pitchFamily="2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4208" y="8756"/>
              <a:ext cx="3994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CPU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缓存缓存 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20M</a:t>
              </a:r>
              <a:r>
                <a:rPr lang="en-US" altLang="zh-CN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B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209" y="7622"/>
              <a:ext cx="616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CPU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类型类型</a:t>
              </a:r>
              <a:r>
                <a:rPr lang="zh-CN" altLang="en-US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至强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E5-2600V4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系列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E5-2600V4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系列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209" y="8189"/>
              <a:ext cx="4522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CPU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频率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(MHz)</a:t>
              </a: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频率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(MHz)</a:t>
              </a:r>
              <a:r>
                <a:rPr lang="en-US" altLang="zh-CN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2.1GHz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4207" y="9324"/>
              <a:ext cx="224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Cpu</a:t>
              </a:r>
              <a:r>
                <a:rPr lang="zh-CN" altLang="en-US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个数个数  </a:t>
              </a:r>
              <a:r>
                <a:rPr lang="en-US" altLang="zh-CN" sz="1400">
                  <a:latin typeface="宋体" pitchFamily="2" charset="-122"/>
                  <a:cs typeface="Calibri" panose="020F0502020204030204" pitchFamily="34" charset="0"/>
                  <a:sym typeface="+mn-ea"/>
                </a:rPr>
                <a:t>2</a:t>
              </a:r>
              <a:endParaRPr lang="zh-CN" altLang="en-US" sz="1400">
                <a:latin typeface="宋体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290" y="1888490"/>
            <a:ext cx="3403600" cy="812800"/>
            <a:chOff x="826" y="6148"/>
            <a:chExt cx="5360" cy="1280"/>
          </a:xfrm>
        </p:grpSpPr>
        <p:sp>
          <p:nvSpPr>
            <p:cNvPr id="20" name="剪去对角的矩形 19"/>
            <p:cNvSpPr/>
            <p:nvPr/>
          </p:nvSpPr>
          <p:spPr>
            <a:xfrm>
              <a:off x="826" y="6148"/>
              <a:ext cx="5360" cy="1280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093" y="6488"/>
              <a:ext cx="1109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CPU</a:t>
              </a:r>
              <a:endParaRPr lang="x-none" altLang="zh-CN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69290" y="3616325"/>
            <a:ext cx="3411220" cy="810260"/>
            <a:chOff x="1054" y="5695"/>
            <a:chExt cx="5372" cy="1276"/>
          </a:xfrm>
        </p:grpSpPr>
        <p:sp>
          <p:nvSpPr>
            <p:cNvPr id="38" name="剪去对角的矩形 37"/>
            <p:cNvSpPr/>
            <p:nvPr/>
          </p:nvSpPr>
          <p:spPr>
            <a:xfrm>
              <a:off x="1054" y="5695"/>
              <a:ext cx="5373" cy="1277"/>
            </a:xfrm>
            <a:prstGeom prst="snip2Diag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322" y="6036"/>
              <a:ext cx="100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zh-CN"/>
                <a:t>内存</a:t>
              </a:r>
              <a:endParaRPr lang="x-none" altLang="zh-CN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29150" y="3472180"/>
            <a:ext cx="7727315" cy="1256030"/>
            <a:chOff x="7290" y="7848"/>
            <a:chExt cx="12169" cy="1978"/>
          </a:xfrm>
        </p:grpSpPr>
        <p:sp>
          <p:nvSpPr>
            <p:cNvPr id="39" name="剪去对角的矩形 38"/>
            <p:cNvSpPr/>
            <p:nvPr/>
          </p:nvSpPr>
          <p:spPr>
            <a:xfrm>
              <a:off x="7290" y="7848"/>
              <a:ext cx="12169" cy="1978"/>
            </a:xfrm>
            <a:prstGeom prst="snip2Diag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857" y="8303"/>
              <a:ext cx="1968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内存大小 16G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413" y="8304"/>
              <a:ext cx="2848" cy="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内存大小	   16G</a:t>
              </a:r>
              <a:r>
                <a:rPr lang="x-none" altLang="zh-CN" sz="1400">
                  <a:latin typeface="宋体" pitchFamily="2" charset="-122"/>
                </a:rPr>
                <a:t>*4</a:t>
              </a:r>
              <a:endParaRPr lang="x-none" altLang="zh-CN" sz="1400">
                <a:latin typeface="宋体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57" y="8757"/>
              <a:ext cx="2388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内存插槽数 24个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857" y="9210"/>
              <a:ext cx="2617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l">
                <a:buNone/>
              </a:pPr>
              <a:r>
                <a:rPr lang="zh-CN" altLang="en-US" sz="1400">
                  <a:latin typeface="宋体" pitchFamily="2" charset="-122"/>
                  <a:cs typeface="宋体" pitchFamily="2" charset="-122"/>
                  <a:sym typeface="+mn-ea"/>
                </a:rPr>
                <a:t>最大内存容量</a:t>
              </a:r>
              <a:r>
                <a:rPr lang="zh-CN" altLang="en-US" sz="1400">
                  <a:ea typeface="Calibri" panose="020F0502020204030204" pitchFamily="34" charset="0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1400">
                  <a:latin typeface="宋体" pitchFamily="2" charset="-122"/>
                  <a:cs typeface="宋体" pitchFamily="2" charset="-122"/>
                  <a:sym typeface="+mn-ea"/>
                </a:rPr>
                <a:t>768G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857" y="7850"/>
              <a:ext cx="2108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内存类型 DDR4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3412" y="7850"/>
              <a:ext cx="2708" cy="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内存类型	    ECC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413" y="8757"/>
              <a:ext cx="2388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内存插槽数 24个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413" y="9211"/>
              <a:ext cx="2940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indent="0" algn="l">
                <a:buNone/>
              </a:pPr>
              <a:r>
                <a:rPr sz="1400">
                  <a:sym typeface="+mn-ea"/>
                </a:rPr>
                <a:t>最大内存容量    1.5T</a:t>
              </a:r>
              <a:endParaRPr sz="1400"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69290" y="4841875"/>
            <a:ext cx="3411855" cy="810895"/>
            <a:chOff x="1054" y="8303"/>
            <a:chExt cx="5373" cy="1277"/>
          </a:xfrm>
        </p:grpSpPr>
        <p:sp>
          <p:nvSpPr>
            <p:cNvPr id="55" name="剪去对角的矩形 54"/>
            <p:cNvSpPr/>
            <p:nvPr/>
          </p:nvSpPr>
          <p:spPr>
            <a:xfrm>
              <a:off x="1054" y="8303"/>
              <a:ext cx="5373" cy="1277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322" y="8644"/>
              <a:ext cx="1008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zh-CN"/>
                <a:t>存储</a:t>
              </a:r>
              <a:endParaRPr lang="x-none" altLang="zh-CN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701540" y="4768215"/>
            <a:ext cx="7726680" cy="996950"/>
            <a:chOff x="7518" y="8078"/>
            <a:chExt cx="12168" cy="1570"/>
          </a:xfrm>
        </p:grpSpPr>
        <p:sp>
          <p:nvSpPr>
            <p:cNvPr id="57" name="剪去对角的矩形 56"/>
            <p:cNvSpPr/>
            <p:nvPr/>
          </p:nvSpPr>
          <p:spPr>
            <a:xfrm>
              <a:off x="7518" y="8078"/>
              <a:ext cx="12169" cy="1571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858" y="8190"/>
              <a:ext cx="1971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硬盘类型 SAS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3413" y="8190"/>
              <a:ext cx="1968" cy="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硬盘类型 SAS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857" y="8644"/>
              <a:ext cx="2681" cy="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内部硬盘数	 8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413" y="8644"/>
              <a:ext cx="2681" cy="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1400">
                  <a:latin typeface="宋体" pitchFamily="2" charset="-122"/>
                </a:rPr>
                <a:t>内部硬盘数	 8</a:t>
              </a: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857" y="9097"/>
              <a:ext cx="2681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x-none" altLang="zh-CN" sz="1400">
                  <a:latin typeface="宋体" pitchFamily="2" charset="-122"/>
                </a:rPr>
                <a:t>光驱 DVD</a:t>
              </a:r>
              <a:endParaRPr lang="x-none" altLang="zh-CN" sz="1400">
                <a:latin typeface="宋体" pitchFamily="2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3414" y="9097"/>
              <a:ext cx="2681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x-none" altLang="zh-CN" sz="1400">
                  <a:latin typeface="宋体" pitchFamily="2" charset="-122"/>
                </a:rPr>
                <a:t>光驱 DVD</a:t>
              </a:r>
              <a:endParaRPr lang="x-none" altLang="zh-CN" sz="1400">
                <a:latin typeface="宋体" pitchFamily="2" charset="-122"/>
              </a:endParaRPr>
            </a:p>
          </p:txBody>
        </p:sp>
      </p:grpSp>
      <p:sp>
        <p:nvSpPr>
          <p:cNvPr id="66" name="剪去对角的矩形 65"/>
          <p:cNvSpPr/>
          <p:nvPr/>
        </p:nvSpPr>
        <p:spPr>
          <a:xfrm>
            <a:off x="669290" y="5848985"/>
            <a:ext cx="3411855" cy="415290"/>
          </a:xfrm>
          <a:prstGeom prst="snip2Diag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109470" y="5848985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/>
              <a:t>价格</a:t>
            </a:r>
            <a:endParaRPr lang="x-none" altLang="zh-CN"/>
          </a:p>
        </p:txBody>
      </p:sp>
      <p:sp>
        <p:nvSpPr>
          <p:cNvPr id="68" name="剪去对角的矩形 67"/>
          <p:cNvSpPr/>
          <p:nvPr/>
        </p:nvSpPr>
        <p:spPr>
          <a:xfrm>
            <a:off x="4629150" y="5848350"/>
            <a:ext cx="7727315" cy="518795"/>
          </a:xfrm>
          <a:prstGeom prst="snip2Diag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989195" y="5920740"/>
            <a:ext cx="8940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1400">
                <a:latin typeface="宋体" pitchFamily="2" charset="-122"/>
              </a:rPr>
              <a:t>14799 MB</a:t>
            </a:r>
            <a:endParaRPr lang="x-none" altLang="zh-CN" sz="1400">
              <a:latin typeface="宋体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589645" y="5920740"/>
            <a:ext cx="894080" cy="3048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1400">
                <a:latin typeface="宋体" pitchFamily="2" charset="-122"/>
              </a:rPr>
              <a:t>29999 MB</a:t>
            </a:r>
            <a:endParaRPr lang="x-none" altLang="zh-CN" sz="1400">
              <a:latin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9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8310452" y="591820"/>
            <a:ext cx="2459990" cy="812800"/>
            <a:chOff x="-12" y="6148"/>
            <a:chExt cx="5360" cy="1280"/>
          </a:xfrm>
        </p:grpSpPr>
        <p:sp>
          <p:nvSpPr>
            <p:cNvPr id="20" name="剪去对角的矩形 19"/>
            <p:cNvSpPr/>
            <p:nvPr/>
          </p:nvSpPr>
          <p:spPr>
            <a:xfrm>
              <a:off x="-12" y="6148"/>
              <a:ext cx="5360" cy="1280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95" y="6488"/>
              <a:ext cx="3646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数据库服务器</a:t>
              </a:r>
              <a:endParaRPr lang="x-none" altLang="zh-CN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24960" y="591820"/>
            <a:ext cx="2889885" cy="767014"/>
            <a:chOff x="27" y="5695"/>
            <a:chExt cx="5632" cy="1277"/>
          </a:xfrm>
        </p:grpSpPr>
        <p:sp>
          <p:nvSpPr>
            <p:cNvPr id="38" name="剪去对角的矩形 37"/>
            <p:cNvSpPr/>
            <p:nvPr/>
          </p:nvSpPr>
          <p:spPr>
            <a:xfrm>
              <a:off x="27" y="5695"/>
              <a:ext cx="5373" cy="1277"/>
            </a:xfrm>
            <a:prstGeom prst="snip2Diag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53" y="6036"/>
              <a:ext cx="5406" cy="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DNS 调度 代理服务器</a:t>
              </a:r>
              <a:endParaRPr lang="x-none" altLang="zh-CN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1045" y="591820"/>
            <a:ext cx="2219960" cy="812800"/>
            <a:chOff x="826" y="6148"/>
            <a:chExt cx="5360" cy="1280"/>
          </a:xfrm>
        </p:grpSpPr>
        <p:sp>
          <p:nvSpPr>
            <p:cNvPr id="8" name="剪去对角的矩形 7"/>
            <p:cNvSpPr/>
            <p:nvPr/>
          </p:nvSpPr>
          <p:spPr>
            <a:xfrm>
              <a:off x="826" y="6148"/>
              <a:ext cx="5360" cy="1280"/>
            </a:xfrm>
            <a:prstGeom prst="snip2Diag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21" y="6488"/>
              <a:ext cx="4250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   WEB服务器</a:t>
              </a:r>
              <a:endParaRPr lang="x-none" altLang="zh-CN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96900" y="1600200"/>
            <a:ext cx="263652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认为大多数Web前端服务器对服务器的要求不大，例如静态Web服务器、动态Web服务器、图片服务器等，在现有的技术框架中，例如LVS、Nginx反向代理、硬件负载均衡(F5，A10，Radware)等。甚至在很多访问量不高（几百个用户同时在线）的应用中，51IDC的经典酷睿服务器就可以满足需求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01355" y="1600200"/>
            <a:ext cx="2695575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数据库：我们最后讨论的应用，也是要求最高，最重要的服务器。无论使用的是MySQL，一般情况下，我们认为它需要足够快的CPU，足够大的内存，足够稳定可靠的硬件。单路至强CPU/4GB内存/Raid1绝对是入门配置。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71620" y="1528445"/>
            <a:ext cx="2963545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DNS服务器、</a:t>
            </a:r>
            <a:r>
              <a:rPr lang="x-none" altLang="zh-CN"/>
              <a:t>代理</a:t>
            </a:r>
            <a:r>
              <a:rPr lang="zh-CN" altLang="en-US"/>
              <a:t>服务器这类服务器。通常情况我们会部署两台DNS服务器作为互相备份，域控主服务器也会拥有一台备份服务器（专用的或非专用的），所以对于可靠性，无需达到苛刻的地步。少需要具备足够的硬件可靠性和容量大小，因为很多用户没有保存和归档邮件数据的习惯，当他们重装系统后，总会依赖重新下载服务器上的数据</a:t>
            </a:r>
            <a:r>
              <a:rPr lang="x-none" altLang="zh-CN"/>
              <a:t>.</a:t>
            </a:r>
            <a:endParaRPr lang="x-none" altLang="zh-CN"/>
          </a:p>
        </p:txBody>
      </p:sp>
    </p:spTree>
  </p:cSld>
  <p:clrMapOvr>
    <a:masterClrMapping/>
  </p:clrMapOvr>
  <p:transition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4" name="组合 53"/>
          <p:cNvGrpSpPr/>
          <p:nvPr/>
        </p:nvGrpSpPr>
        <p:grpSpPr>
          <a:xfrm>
            <a:off x="2254885" y="2560955"/>
            <a:ext cx="8281035" cy="1826895"/>
            <a:chOff x="7633" y="7850"/>
            <a:chExt cx="12169" cy="4563"/>
          </a:xfrm>
        </p:grpSpPr>
        <p:sp>
          <p:nvSpPr>
            <p:cNvPr id="39" name="剪去对角的矩形 38"/>
            <p:cNvSpPr/>
            <p:nvPr/>
          </p:nvSpPr>
          <p:spPr>
            <a:xfrm>
              <a:off x="7633" y="8193"/>
              <a:ext cx="12169" cy="3969"/>
            </a:xfrm>
            <a:prstGeom prst="snip2Diag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857" y="8303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413" y="8304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x-none" altLang="zh-CN" sz="1400">
                <a:latin typeface="宋体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57" y="8757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857" y="9210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l">
                <a:buNone/>
              </a:pPr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652" y="11933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3412" y="7850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1400">
                <a:latin typeface="宋体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413" y="8757"/>
              <a:ext cx="488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1400">
                <a:latin typeface="宋体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68880" y="2896235"/>
            <a:ext cx="783653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8290" eaLnBrk="1" latinLnBrk="0" hangingPunct="1"/>
            <a:r>
              <a:rPr lang="x-none" altLang="zh-CN"/>
              <a:t>       总结:综合这次设计网站,以及追求公司利益最大化.我们选择2台</a:t>
            </a:r>
            <a:endParaRPr lang="x-none" altLang="zh-CN"/>
          </a:p>
          <a:p>
            <a:pPr marL="288290" eaLnBrk="1" latinLnBrk="0" hangingPunct="1"/>
            <a:r>
              <a:rPr lang="x-none" altLang="zh-CN"/>
              <a:t>web服务器,DNS服务器1台,代理服务器2台,ceph共享3台,所用应用服务器采用(1类)   数据库服务器1台,采用(2类),综合报价万18万RMB.</a:t>
            </a:r>
            <a:endParaRPr lang="x-none" altLang="zh-CN"/>
          </a:p>
        </p:txBody>
      </p:sp>
    </p:spTree>
  </p:cSld>
  <p:clrMapOvr>
    <a:masterClrMapping/>
  </p:clrMapOvr>
  <p:transition>
    <p:blind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74" y="0"/>
            <a:ext cx="12858396" cy="7232650"/>
          </a:xfrm>
          <a:prstGeom prst="rect">
            <a:avLst/>
          </a:prstGeom>
          <a:blipFill dpi="0" rotWithShape="1">
            <a:blip r:embed="rId1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54" y="0"/>
            <a:ext cx="8911592" cy="7232650"/>
          </a:xfrm>
          <a:custGeom>
            <a:avLst/>
            <a:gdLst>
              <a:gd name="connsiteX0" fmla="*/ 0 w 8449973"/>
              <a:gd name="connsiteY0" fmla="*/ 0 h 6858000"/>
              <a:gd name="connsiteX1" fmla="*/ 6092632 w 8449973"/>
              <a:gd name="connsiteY1" fmla="*/ 0 h 6858000"/>
              <a:gd name="connsiteX2" fmla="*/ 8449973 w 8449973"/>
              <a:gd name="connsiteY2" fmla="*/ 4304051 h 6858000"/>
              <a:gd name="connsiteX3" fmla="*/ 3786954 w 8449973"/>
              <a:gd name="connsiteY3" fmla="*/ 6858000 h 6858000"/>
              <a:gd name="connsiteX4" fmla="*/ 0 w 844997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9973" h="6858000">
                <a:moveTo>
                  <a:pt x="0" y="0"/>
                </a:moveTo>
                <a:lnTo>
                  <a:pt x="6092632" y="0"/>
                </a:lnTo>
                <a:lnTo>
                  <a:pt x="8449973" y="4304051"/>
                </a:lnTo>
                <a:lnTo>
                  <a:pt x="37869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E3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213054" y="0"/>
            <a:ext cx="4974033" cy="7367997"/>
            <a:chOff x="3994484" y="0"/>
            <a:chExt cx="4716379" cy="6986336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6309310" y="0"/>
              <a:ext cx="2396064" cy="4395536"/>
            </a:xfrm>
            <a:prstGeom prst="line">
              <a:avLst/>
            </a:prstGeom>
            <a:ln>
              <a:solidFill>
                <a:srgbClr val="212E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3994484" y="4395536"/>
              <a:ext cx="4716379" cy="2590800"/>
            </a:xfrm>
            <a:prstGeom prst="line">
              <a:avLst/>
            </a:prstGeom>
            <a:ln>
              <a:solidFill>
                <a:srgbClr val="212E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812751" y="2998886"/>
            <a:ext cx="705678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8060402020202020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8060402020202020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8060402020202020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5400" cap="all" dirty="0" smtClean="0">
                <a:solidFill>
                  <a:srgbClr val="FBBF09"/>
                </a:solidFill>
                <a:cs typeface="Arial" panose="02080604020202020204" charset="0"/>
              </a:rPr>
              <a:t>谢谢您的聆听</a:t>
            </a:r>
            <a:endParaRPr lang="zh-CN" altLang="en-US" sz="5400" cap="all" dirty="0">
              <a:solidFill>
                <a:srgbClr val="FBBF09"/>
              </a:solidFill>
              <a:cs typeface="Arial" panose="0208060402020202020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924712" y="3880171"/>
            <a:ext cx="672879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6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3" grpId="0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05" y="0"/>
            <a:ext cx="12858045" cy="7232650"/>
          </a:xfrm>
          <a:prstGeom prst="rect">
            <a:avLst/>
          </a:prstGeom>
          <a:blipFill dpi="0" rotWithShape="1">
            <a:blip r:embed="rId1" cstate="email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 l="5" r="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17207" y="3067825"/>
            <a:ext cx="815466" cy="812362"/>
            <a:chOff x="7009562" y="1639318"/>
            <a:chExt cx="773225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09562" y="1703654"/>
              <a:ext cx="716209" cy="641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7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141673" y="3039668"/>
            <a:ext cx="3027680" cy="7315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高可用集群拓扑图</a:t>
            </a: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41148" y="15796"/>
            <a:ext cx="2214880" cy="548640"/>
          </a:xfrm>
          <a:prstGeom prst="rect">
            <a:avLst/>
          </a:prstGeom>
          <a:effectLst/>
        </p:spPr>
        <p:txBody>
          <a:bodyPr vert="horz"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高可用集群拓扑图</a:t>
            </a:r>
            <a:endParaRPr lang="zh-CN" altLang="en-US" sz="2000" dirty="0">
              <a:solidFill>
                <a:schemeClr val="tx1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5925" y="280035"/>
            <a:ext cx="11269345" cy="6740525"/>
            <a:chOff x="733" y="106"/>
            <a:chExt cx="17747" cy="10615"/>
          </a:xfrm>
        </p:grpSpPr>
        <p:grpSp>
          <p:nvGrpSpPr>
            <p:cNvPr id="4" name="组合 3"/>
            <p:cNvGrpSpPr/>
            <p:nvPr/>
          </p:nvGrpSpPr>
          <p:grpSpPr>
            <a:xfrm>
              <a:off x="1947" y="5880"/>
              <a:ext cx="2323" cy="1412"/>
              <a:chOff x="2559" y="1236"/>
              <a:chExt cx="2526" cy="1690"/>
            </a:xfrm>
          </p:grpSpPr>
          <p:pic>
            <p:nvPicPr>
              <p:cNvPr id="8" name="Picture 25" descr="search_server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3" y="1236"/>
                <a:ext cx="1092" cy="1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 Box 40"/>
              <p:cNvSpPr txBox="1">
                <a:spLocks noChangeArrowheads="1"/>
              </p:cNvSpPr>
              <p:nvPr/>
            </p:nvSpPr>
            <p:spPr bwMode="auto">
              <a:xfrm>
                <a:off x="2559" y="2351"/>
                <a:ext cx="2526" cy="5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DNS</a:t>
                </a:r>
                <a:r>
                  <a:rPr kumimoji="0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服务器</a:t>
                </a:r>
                <a:endParaRPr sz="14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33" y="1427"/>
              <a:ext cx="1894" cy="1235"/>
              <a:chOff x="8761" y="5604"/>
              <a:chExt cx="2327" cy="1490"/>
            </a:xfrm>
          </p:grpSpPr>
          <p:pic>
            <p:nvPicPr>
              <p:cNvPr id="10" name="Picture 16" descr="PC Blue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28" y="5604"/>
                <a:ext cx="1014" cy="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 Box 40"/>
              <p:cNvSpPr txBox="1">
                <a:spLocks noChangeArrowheads="1"/>
              </p:cNvSpPr>
              <p:nvPr/>
            </p:nvSpPr>
            <p:spPr bwMode="auto">
              <a:xfrm>
                <a:off x="8761" y="6515"/>
                <a:ext cx="2327" cy="5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x-none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客户端</a:t>
                </a:r>
                <a:endParaRPr kumimoji="0" lang="x-none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789" y="3973"/>
              <a:ext cx="2860" cy="982"/>
              <a:chOff x="4642619" y="1914878"/>
              <a:chExt cx="1639611" cy="564475"/>
            </a:xfrm>
          </p:grpSpPr>
          <p:pic>
            <p:nvPicPr>
              <p:cNvPr id="28" name="Picture 15"/>
              <p:cNvPicPr>
                <a:picLocks noChangeArrowheads="1"/>
              </p:cNvPicPr>
              <p:nvPr/>
            </p:nvPicPr>
            <p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619" y="1914878"/>
                <a:ext cx="1639611" cy="56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 Box 16"/>
              <p:cNvSpPr txBox="1">
                <a:spLocks noChangeArrowheads="1"/>
              </p:cNvSpPr>
              <p:nvPr/>
            </p:nvSpPr>
            <p:spPr bwMode="auto">
              <a:xfrm>
                <a:off x="4907436" y="2019046"/>
                <a:ext cx="1118430" cy="275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80604020202020204" charset="0"/>
                    <a:ea typeface="黑体" pitchFamily="2" charset="-122"/>
                  </a:defRPr>
                </a:lvl9pPr>
              </a:lstStyle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Internet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p:grpSp>
        <p:sp>
          <p:nvSpPr>
            <p:cNvPr id="3" name="圆角矩形 2"/>
            <p:cNvSpPr/>
            <p:nvPr/>
          </p:nvSpPr>
          <p:spPr>
            <a:xfrm>
              <a:off x="5440" y="144"/>
              <a:ext cx="13041" cy="479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10319" y="674"/>
              <a:ext cx="2133" cy="39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6281" y="675"/>
              <a:ext cx="2133" cy="39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0">
              <a:off x="13768" y="432"/>
              <a:ext cx="2876" cy="1552"/>
              <a:chOff x="9189" y="1303"/>
              <a:chExt cx="2876" cy="1552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3" y="1303"/>
                <a:ext cx="1096" cy="1096"/>
              </a:xfrm>
              <a:prstGeom prst="rect">
                <a:avLst/>
              </a:prstGeom>
            </p:spPr>
          </p:pic>
          <p:sp>
            <p:nvSpPr>
              <p:cNvPr id="6" name="Text Box 40"/>
              <p:cNvSpPr txBox="1">
                <a:spLocks noChangeArrowheads="1"/>
              </p:cNvSpPr>
              <p:nvPr/>
            </p:nvSpPr>
            <p:spPr bwMode="auto">
              <a:xfrm>
                <a:off x="9189" y="2375"/>
                <a:ext cx="2876" cy="4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数据库服务器</a:t>
                </a:r>
                <a:endParaRPr kumimoji="0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 rot="0">
              <a:off x="9994" y="739"/>
              <a:ext cx="2662" cy="3220"/>
              <a:chOff x="15578" y="3627"/>
              <a:chExt cx="2662" cy="3220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5578" y="3627"/>
                <a:ext cx="2662" cy="1714"/>
                <a:chOff x="6089" y="1185"/>
                <a:chExt cx="2662" cy="1714"/>
              </a:xfrm>
            </p:grpSpPr>
            <p:pic>
              <p:nvPicPr>
                <p:cNvPr id="22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6" y="1807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6089" y="1185"/>
                  <a:ext cx="2662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Web</a:t>
                  </a:r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服务</a:t>
                  </a:r>
                  <a:r>
                    <a:rPr kumimoji="0" lang="x-none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集群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5871" y="5469"/>
                <a:ext cx="1999" cy="1378"/>
                <a:chOff x="12599" y="4760"/>
                <a:chExt cx="1999" cy="1378"/>
              </a:xfrm>
            </p:grpSpPr>
            <p:pic>
              <p:nvPicPr>
                <p:cNvPr id="37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08" y="4760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2599" y="5658"/>
                  <a:ext cx="1999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x-none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...</a:t>
                  </a:r>
                  <a:endParaRPr kumimoji="0" lang="x-none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90" name="圆角矩形 89"/>
            <p:cNvSpPr/>
            <p:nvPr/>
          </p:nvSpPr>
          <p:spPr>
            <a:xfrm>
              <a:off x="13807" y="2193"/>
              <a:ext cx="4361" cy="23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 rot="0">
              <a:off x="6213" y="810"/>
              <a:ext cx="2186" cy="2838"/>
              <a:chOff x="5873" y="741"/>
              <a:chExt cx="2526" cy="285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5873" y="2008"/>
                <a:ext cx="2526" cy="1584"/>
                <a:chOff x="2633" y="5474"/>
                <a:chExt cx="2526" cy="1584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8" y="5474"/>
                  <a:ext cx="1096" cy="1114"/>
                </a:xfrm>
                <a:prstGeom prst="rect">
                  <a:avLst/>
                </a:prstGeom>
              </p:spPr>
            </p:pic>
            <p:sp>
              <p:nvSpPr>
                <p:cNvPr id="2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2633" y="6576"/>
                  <a:ext cx="2526" cy="4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代理</a:t>
                  </a:r>
                  <a:r>
                    <a:rPr kumimoji="0" lang="x-none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+调度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" y="741"/>
                <a:ext cx="1096" cy="1114"/>
              </a:xfrm>
              <a:prstGeom prst="rect">
                <a:avLst/>
              </a:prstGeom>
            </p:spPr>
          </p:pic>
        </p:grpSp>
        <p:grpSp>
          <p:nvGrpSpPr>
            <p:cNvPr id="49" name="组合 48"/>
            <p:cNvGrpSpPr/>
            <p:nvPr/>
          </p:nvGrpSpPr>
          <p:grpSpPr>
            <a:xfrm rot="0">
              <a:off x="14071" y="2742"/>
              <a:ext cx="3507" cy="1667"/>
              <a:chOff x="14112" y="2742"/>
              <a:chExt cx="3507" cy="166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112" y="2742"/>
                <a:ext cx="2869" cy="1667"/>
                <a:chOff x="14217" y="1533"/>
                <a:chExt cx="2869" cy="1667"/>
              </a:xfrm>
            </p:grpSpPr>
            <p:pic>
              <p:nvPicPr>
                <p:cNvPr id="14" name="Picture 6" descr="svr-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17" y="1533"/>
                  <a:ext cx="1096" cy="10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4783" y="2720"/>
                  <a:ext cx="2303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文件服务</a:t>
                  </a:r>
                  <a:r>
                    <a:rPr kumimoji="0" lang="x-none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集群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32" name="Picture 6" descr="svr-book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3" y="2742"/>
                <a:ext cx="1096" cy="1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6" descr="svr-book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3" y="2742"/>
                <a:ext cx="1096" cy="1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圆角矩形 60"/>
            <p:cNvSpPr/>
            <p:nvPr/>
          </p:nvSpPr>
          <p:spPr>
            <a:xfrm>
              <a:off x="5417" y="5161"/>
              <a:ext cx="13041" cy="47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6249" y="5793"/>
              <a:ext cx="2133" cy="39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 rot="0">
              <a:off x="6196" y="5954"/>
              <a:ext cx="2186" cy="2812"/>
              <a:chOff x="5873" y="768"/>
              <a:chExt cx="2526" cy="2824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5873" y="2008"/>
                <a:ext cx="2526" cy="1584"/>
                <a:chOff x="2633" y="5474"/>
                <a:chExt cx="2526" cy="1584"/>
              </a:xfrm>
            </p:grpSpPr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8" y="5474"/>
                  <a:ext cx="1096" cy="1114"/>
                </a:xfrm>
                <a:prstGeom prst="rect">
                  <a:avLst/>
                </a:prstGeom>
              </p:spPr>
            </p:pic>
            <p:sp>
              <p:nvSpPr>
                <p:cNvPr id="4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2633" y="6576"/>
                  <a:ext cx="2526" cy="4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代理</a:t>
                  </a:r>
                  <a:r>
                    <a:rPr kumimoji="0" lang="x-none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+调度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" y="768"/>
                <a:ext cx="1096" cy="1114"/>
              </a:xfrm>
              <a:prstGeom prst="rect">
                <a:avLst/>
              </a:prstGeom>
            </p:spPr>
          </p:pic>
        </p:grpSp>
        <p:sp>
          <p:nvSpPr>
            <p:cNvPr id="92" name="圆角矩形 91"/>
            <p:cNvSpPr/>
            <p:nvPr/>
          </p:nvSpPr>
          <p:spPr>
            <a:xfrm>
              <a:off x="10071" y="5790"/>
              <a:ext cx="2133" cy="39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 rot="0">
              <a:off x="9827" y="5802"/>
              <a:ext cx="2662" cy="3220"/>
              <a:chOff x="15578" y="3627"/>
              <a:chExt cx="2662" cy="322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15578" y="3627"/>
                <a:ext cx="2662" cy="1714"/>
                <a:chOff x="6089" y="1185"/>
                <a:chExt cx="2662" cy="1714"/>
              </a:xfrm>
            </p:grpSpPr>
            <p:pic>
              <p:nvPicPr>
                <p:cNvPr id="44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6" y="1807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6089" y="1185"/>
                  <a:ext cx="2662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Web</a:t>
                  </a:r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服务</a:t>
                  </a:r>
                  <a:r>
                    <a:rPr kumimoji="0" lang="x-none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集群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5871" y="5469"/>
                <a:ext cx="1999" cy="1378"/>
                <a:chOff x="12599" y="4760"/>
                <a:chExt cx="1999" cy="1378"/>
              </a:xfrm>
            </p:grpSpPr>
            <p:pic>
              <p:nvPicPr>
                <p:cNvPr id="47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008" y="4760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2599" y="5658"/>
                  <a:ext cx="1999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x-none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...</a:t>
                  </a:r>
                  <a:endParaRPr kumimoji="0" lang="x-none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93" name="圆角矩形 92"/>
            <p:cNvSpPr/>
            <p:nvPr/>
          </p:nvSpPr>
          <p:spPr>
            <a:xfrm>
              <a:off x="13885" y="7365"/>
              <a:ext cx="4361" cy="23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 rot="0">
              <a:off x="13955" y="5591"/>
              <a:ext cx="2876" cy="1552"/>
              <a:chOff x="9189" y="1303"/>
              <a:chExt cx="2876" cy="1552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3" y="1303"/>
                <a:ext cx="1096" cy="1096"/>
              </a:xfrm>
              <a:prstGeom prst="rect">
                <a:avLst/>
              </a:prstGeom>
            </p:spPr>
          </p:pic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9189" y="2375"/>
                <a:ext cx="2876" cy="4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数据库服务器</a:t>
                </a:r>
                <a:endParaRPr kumimoji="0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0">
              <a:off x="14258" y="7901"/>
              <a:ext cx="3507" cy="1667"/>
              <a:chOff x="14112" y="2742"/>
              <a:chExt cx="3507" cy="1667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14112" y="2742"/>
                <a:ext cx="2869" cy="1667"/>
                <a:chOff x="14217" y="1533"/>
                <a:chExt cx="2869" cy="1667"/>
              </a:xfrm>
            </p:grpSpPr>
            <p:pic>
              <p:nvPicPr>
                <p:cNvPr id="56" name="Picture 6" descr="svr-book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17" y="1533"/>
                  <a:ext cx="1096" cy="10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4783" y="2720"/>
                  <a:ext cx="2303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文件服务</a:t>
                  </a:r>
                  <a:r>
                    <a:rPr kumimoji="0" lang="x-none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集群</a:t>
                  </a:r>
                  <a:endParaRPr kumimoji="0" lang="x-none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58" name="Picture 6" descr="svr-book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03" y="2742"/>
                <a:ext cx="1096" cy="1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6" descr="svr-book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3" y="2742"/>
                <a:ext cx="1096" cy="1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0" name="文本框 59"/>
            <p:cNvSpPr txBox="1"/>
            <p:nvPr/>
          </p:nvSpPr>
          <p:spPr>
            <a:xfrm>
              <a:off x="6409" y="10001"/>
              <a:ext cx="3149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2400"/>
                <a:t>...</a:t>
              </a:r>
              <a:endParaRPr lang="x-none" altLang="zh-CN" sz="2400"/>
            </a:p>
          </p:txBody>
        </p:sp>
        <p:cxnSp>
          <p:nvCxnSpPr>
            <p:cNvPr id="68" name="肘形连接符 67"/>
            <p:cNvCxnSpPr>
              <a:stCxn id="28" idx="3"/>
              <a:endCxn id="61" idx="1"/>
            </p:cNvCxnSpPr>
            <p:nvPr/>
          </p:nvCxnSpPr>
          <p:spPr>
            <a:xfrm>
              <a:off x="4649" y="4464"/>
              <a:ext cx="768" cy="309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肘形连接符 61"/>
            <p:cNvCxnSpPr>
              <a:stCxn id="28" idx="3"/>
              <a:endCxn id="60" idx="1"/>
            </p:cNvCxnSpPr>
            <p:nvPr/>
          </p:nvCxnSpPr>
          <p:spPr>
            <a:xfrm>
              <a:off x="4649" y="4464"/>
              <a:ext cx="1760" cy="5897"/>
            </a:xfrm>
            <a:prstGeom prst="bentConnector3">
              <a:avLst>
                <a:gd name="adj1" fmla="val 222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16" idx="2"/>
              <a:endCxn id="28" idx="1"/>
            </p:cNvCxnSpPr>
            <p:nvPr/>
          </p:nvCxnSpPr>
          <p:spPr>
            <a:xfrm rot="5400000" flipV="1">
              <a:off x="833" y="3508"/>
              <a:ext cx="1802" cy="109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8" idx="0"/>
              <a:endCxn id="28" idx="2"/>
            </p:cNvCxnSpPr>
            <p:nvPr/>
          </p:nvCxnSpPr>
          <p:spPr>
            <a:xfrm flipV="1">
              <a:off x="3088" y="4955"/>
              <a:ext cx="131" cy="925"/>
            </a:xfrm>
            <a:prstGeom prst="straightConnector1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10442" y="9155"/>
              <a:ext cx="1562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400"/>
                <a:t>动静分离</a:t>
              </a:r>
              <a:endParaRPr lang="x-none" altLang="zh-CN" sz="140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0560" y="3880"/>
              <a:ext cx="1562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400"/>
                <a:t>动静分离</a:t>
              </a:r>
              <a:endParaRPr lang="x-none" altLang="zh-CN" sz="140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5949" y="106"/>
              <a:ext cx="3627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部门1</a:t>
              </a:r>
              <a:endParaRPr lang="x-none" altLang="zh-CN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958" y="5244"/>
              <a:ext cx="3627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/>
                <a:t>部门2</a:t>
              </a:r>
              <a:endParaRPr lang="x-none" altLang="zh-CN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607" y="3571"/>
              <a:ext cx="2445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400"/>
                <a:t>负载均衡</a:t>
              </a:r>
              <a:endParaRPr lang="x-none" altLang="zh-CN" sz="140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580" y="8661"/>
              <a:ext cx="1657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zh-CN" sz="1400"/>
                <a:t>负载均衡</a:t>
              </a:r>
              <a:endParaRPr lang="x-none" altLang="zh-CN" sz="1400"/>
            </a:p>
          </p:txBody>
        </p:sp>
        <p:cxnSp>
          <p:nvCxnSpPr>
            <p:cNvPr id="84" name="肘形连接符 83"/>
            <p:cNvCxnSpPr>
              <a:stCxn id="3" idx="1"/>
              <a:endCxn id="28" idx="3"/>
            </p:cNvCxnSpPr>
            <p:nvPr/>
          </p:nvCxnSpPr>
          <p:spPr>
            <a:xfrm rot="10800000" flipV="1">
              <a:off x="4648" y="2542"/>
              <a:ext cx="791" cy="1922"/>
            </a:xfrm>
            <a:prstGeom prst="bentConnector3">
              <a:avLst>
                <a:gd name="adj1" fmla="val 4993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肘形连接符 87"/>
            <p:cNvCxnSpPr>
              <a:stCxn id="86" idx="3"/>
              <a:endCxn id="85" idx="1"/>
            </p:cNvCxnSpPr>
            <p:nvPr/>
          </p:nvCxnSpPr>
          <p:spPr>
            <a:xfrm flipV="1">
              <a:off x="8414" y="2637"/>
              <a:ext cx="1905" cy="1"/>
            </a:xfrm>
            <a:prstGeom prst="bentConnector3">
              <a:avLst>
                <a:gd name="adj1" fmla="val 5002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连接符 88"/>
            <p:cNvCxnSpPr>
              <a:stCxn id="85" idx="3"/>
              <a:endCxn id="90" idx="1"/>
            </p:cNvCxnSpPr>
            <p:nvPr/>
          </p:nvCxnSpPr>
          <p:spPr>
            <a:xfrm>
              <a:off x="12452" y="2637"/>
              <a:ext cx="1355" cy="725"/>
            </a:xfrm>
            <a:prstGeom prst="bentConnector3">
              <a:avLst>
                <a:gd name="adj1" fmla="val 5003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肘形连接符 90"/>
            <p:cNvCxnSpPr>
              <a:stCxn id="85" idx="3"/>
              <a:endCxn id="30" idx="1"/>
            </p:cNvCxnSpPr>
            <p:nvPr/>
          </p:nvCxnSpPr>
          <p:spPr>
            <a:xfrm flipV="1">
              <a:off x="12452" y="980"/>
              <a:ext cx="2160" cy="1657"/>
            </a:xfrm>
            <a:prstGeom prst="bentConnector3">
              <a:avLst>
                <a:gd name="adj1" fmla="val 317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连接符 93"/>
            <p:cNvCxnSpPr>
              <a:stCxn id="87" idx="3"/>
              <a:endCxn id="92" idx="1"/>
            </p:cNvCxnSpPr>
            <p:nvPr/>
          </p:nvCxnSpPr>
          <p:spPr>
            <a:xfrm flipV="1">
              <a:off x="8382" y="7753"/>
              <a:ext cx="1689" cy="3"/>
            </a:xfrm>
            <a:prstGeom prst="bentConnector3">
              <a:avLst>
                <a:gd name="adj1" fmla="val 5003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94"/>
            <p:cNvCxnSpPr>
              <a:stCxn id="92" idx="3"/>
              <a:endCxn id="52" idx="1"/>
            </p:cNvCxnSpPr>
            <p:nvPr/>
          </p:nvCxnSpPr>
          <p:spPr>
            <a:xfrm flipV="1">
              <a:off x="12204" y="6139"/>
              <a:ext cx="2595" cy="1614"/>
            </a:xfrm>
            <a:prstGeom prst="bentConnector3">
              <a:avLst>
                <a:gd name="adj1" fmla="val 3271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肘形连接符 95"/>
            <p:cNvCxnSpPr>
              <a:endCxn id="93" idx="1"/>
            </p:cNvCxnSpPr>
            <p:nvPr/>
          </p:nvCxnSpPr>
          <p:spPr>
            <a:xfrm>
              <a:off x="12221" y="7756"/>
              <a:ext cx="1664" cy="778"/>
            </a:xfrm>
            <a:prstGeom prst="bentConnector3">
              <a:avLst>
                <a:gd name="adj1" fmla="val 500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783" y="1240155"/>
            <a:ext cx="602284" cy="704164"/>
          </a:xfrm>
          <a:prstGeom prst="rect">
            <a:avLst/>
          </a:prstGeom>
        </p:spPr>
      </p:pic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1460500" y="1959982"/>
            <a:ext cx="1475105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GIT</a:t>
            </a:r>
            <a:r>
              <a:rPr kumimoji="0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服务器</a:t>
            </a:r>
            <a:endParaRPr sz="1400"/>
          </a:p>
        </p:txBody>
      </p:sp>
      <p:cxnSp>
        <p:nvCxnSpPr>
          <p:cNvPr id="65" name="直接箭头连接符 64"/>
          <p:cNvCxnSpPr>
            <a:endCxn id="51" idx="2"/>
          </p:cNvCxnSpPr>
          <p:nvPr/>
        </p:nvCxnSpPr>
        <p:spPr>
          <a:xfrm flipH="1" flipV="1">
            <a:off x="2198370" y="2279650"/>
            <a:ext cx="991235" cy="40640"/>
          </a:xfrm>
          <a:prstGeom prst="straightConnector1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50730" y="-55880"/>
            <a:ext cx="12858045" cy="7232650"/>
          </a:xfrm>
          <a:prstGeom prst="rect">
            <a:avLst/>
          </a:prstGeom>
          <a:blipFill dpi="0" rotWithShape="1">
            <a:blip r:embed="rId1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>
            <a:off x="-221053" y="2343695"/>
            <a:ext cx="2988073" cy="2545260"/>
          </a:xfrm>
          <a:prstGeom prst="triangle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0091732" y="2343696"/>
            <a:ext cx="2988073" cy="2545260"/>
          </a:xfrm>
          <a:prstGeom prst="triangle">
            <a:avLst/>
          </a:prstGeom>
          <a:solidFill>
            <a:srgbClr val="FB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920224" y="3067825"/>
            <a:ext cx="812449" cy="812362"/>
            <a:chOff x="7012423" y="1639318"/>
            <a:chExt cx="770364" cy="770282"/>
          </a:xfrm>
        </p:grpSpPr>
        <p:sp>
          <p:nvSpPr>
            <p:cNvPr id="10" name="椭圆 9"/>
            <p:cNvSpPr/>
            <p:nvPr/>
          </p:nvSpPr>
          <p:spPr>
            <a:xfrm>
              <a:off x="7012505" y="1639318"/>
              <a:ext cx="770282" cy="770282"/>
            </a:xfrm>
            <a:prstGeom prst="ellipse">
              <a:avLst/>
            </a:prstGeom>
            <a:solidFill>
              <a:srgbClr val="FBB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兰亭纤黑_GBK" panose="02000000000000000000" pitchFamily="2" charset="-122"/>
                <a:ea typeface="方正兰亭纤黑_GBK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12423" y="1687278"/>
              <a:ext cx="710486" cy="6743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x-none" altLang="en-US" sz="379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x-none" altLang="en-US" sz="379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53383" y="3256203"/>
            <a:ext cx="4137025" cy="5181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x-none" altLang="zh-CN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2800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eepalived &amp; HAProxy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5100" y="160020"/>
            <a:ext cx="386207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 b="1">
                <a:solidFill>
                  <a:schemeClr val="bg1"/>
                </a:solidFill>
              </a:rPr>
              <a:t>运维部 KH 陈向平</a:t>
            </a:r>
            <a:endParaRPr lang="x-none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" grpId="0" animBg="1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40410" y="160020"/>
            <a:ext cx="3578860" cy="45720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r"/>
            <a:r>
              <a:rPr lang="x-none" altLang="zh-CN" sz="2400">
                <a:sym typeface="+mn-ea"/>
              </a:rPr>
              <a:t>keepalived &amp; HAProxy</a:t>
            </a:r>
            <a:endParaRPr lang="x-none" altLang="zh-CN" sz="2400" dirty="0">
              <a:solidFill>
                <a:srgbClr val="212E3C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2540" y="5623560"/>
            <a:ext cx="12858115" cy="1610995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p>
            <a:pPr algn="ctr"/>
            <a:endParaRPr lang="en-GB"/>
          </a:p>
        </p:txBody>
      </p:sp>
      <p:sp>
        <p:nvSpPr>
          <p:cNvPr id="7" name="爆炸形 1 6"/>
          <p:cNvSpPr/>
          <p:nvPr/>
        </p:nvSpPr>
        <p:spPr>
          <a:xfrm>
            <a:off x="6788150" y="1167765"/>
            <a:ext cx="4255135" cy="1458595"/>
          </a:xfrm>
          <a:prstGeom prst="irregularSeal1">
            <a:avLst/>
          </a:prstGeom>
          <a:solidFill>
            <a:srgbClr val="EF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252980" y="1096010"/>
            <a:ext cx="8492490" cy="4256405"/>
            <a:chOff x="4117" y="1499"/>
            <a:chExt cx="13374" cy="6703"/>
          </a:xfrm>
        </p:grpSpPr>
        <p:grpSp>
          <p:nvGrpSpPr>
            <p:cNvPr id="12" name="组合 11"/>
            <p:cNvGrpSpPr/>
            <p:nvPr/>
          </p:nvGrpSpPr>
          <p:grpSpPr>
            <a:xfrm>
              <a:off x="4117" y="1499"/>
              <a:ext cx="13374" cy="6703"/>
              <a:chOff x="4117" y="1499"/>
              <a:chExt cx="13374" cy="6703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4965" y="6489"/>
                <a:ext cx="2526" cy="1713"/>
                <a:chOff x="4808" y="1236"/>
                <a:chExt cx="2526" cy="1713"/>
              </a:xfrm>
            </p:grpSpPr>
            <p:pic>
              <p:nvPicPr>
                <p:cNvPr id="29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5" y="1236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808" y="2351"/>
                  <a:ext cx="2526" cy="5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en-US" altLang="zh-CN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Web</a:t>
                  </a:r>
                  <a:r>
                    <a:rPr kumimoji="0" lang="zh-CN" altLang="en-US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服务器</a:t>
                  </a: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2357" y="6375"/>
                <a:ext cx="2526" cy="1713"/>
                <a:chOff x="4808" y="1236"/>
                <a:chExt cx="2526" cy="1713"/>
              </a:xfrm>
            </p:grpSpPr>
            <p:pic>
              <p:nvPicPr>
                <p:cNvPr id="32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5" y="1236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808" y="2351"/>
                  <a:ext cx="2526" cy="5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en-US" altLang="zh-CN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Web</a:t>
                  </a:r>
                  <a:r>
                    <a:rPr kumimoji="0" lang="zh-CN" altLang="en-US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服务器</a:t>
                  </a: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9068" y="6489"/>
                <a:ext cx="2526" cy="1713"/>
                <a:chOff x="4808" y="1236"/>
                <a:chExt cx="2526" cy="1713"/>
              </a:xfrm>
            </p:grpSpPr>
            <p:pic>
              <p:nvPicPr>
                <p:cNvPr id="35" name="Picture 15" descr="web_server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5" y="1236"/>
                  <a:ext cx="1092" cy="10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808" y="2351"/>
                  <a:ext cx="2526" cy="5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square">
                  <a:spAutoFit/>
                </a:bodyPr>
                <a:lstStyle>
                  <a:lvl1pPr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algn="l"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algn="ctr" eaLnBrk="0" hangingPunct="0"/>
                  <a:r>
                    <a:rPr kumimoji="0" lang="en-US" altLang="zh-CN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Web</a:t>
                  </a:r>
                  <a:r>
                    <a:rPr kumimoji="0" lang="zh-CN" altLang="en-US" sz="1865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itchFamily="18" charset="0"/>
                    </a:rPr>
                    <a:t>服务器</a:t>
                  </a:r>
                </a:p>
              </p:txBody>
            </p:sp>
          </p:grpSp>
          <p:sp>
            <p:nvSpPr>
              <p:cNvPr id="39" name="Text Box 40"/>
              <p:cNvSpPr txBox="1">
                <a:spLocks noChangeArrowheads="1"/>
              </p:cNvSpPr>
              <p:nvPr/>
            </p:nvSpPr>
            <p:spPr bwMode="auto">
              <a:xfrm>
                <a:off x="8980" y="2614"/>
                <a:ext cx="2171" cy="10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x-none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调度</a:t>
                </a:r>
                <a:r>
                  <a:rPr kumimoji="0"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服务器</a:t>
                </a:r>
                <a:endParaRPr kumimoji="0"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  <p:pic>
            <p:nvPicPr>
              <p:cNvPr id="40" name="Picture 84" descr="black_serve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0" y="1499"/>
                <a:ext cx="1013" cy="1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1" name="直接箭头连接符 40"/>
              <p:cNvCxnSpPr/>
              <p:nvPr/>
            </p:nvCxnSpPr>
            <p:spPr>
              <a:xfrm>
                <a:off x="10012" y="3767"/>
                <a:ext cx="227" cy="249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>
                <a:off x="10579" y="3540"/>
                <a:ext cx="2721" cy="260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endCxn id="29" idx="0"/>
              </p:cNvCxnSpPr>
              <p:nvPr/>
            </p:nvCxnSpPr>
            <p:spPr>
              <a:xfrm>
                <a:off x="11146" y="2973"/>
                <a:ext cx="5082" cy="35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9" y="2520"/>
                <a:ext cx="1096" cy="1073"/>
              </a:xfrm>
              <a:prstGeom prst="rect">
                <a:avLst/>
              </a:prstGeom>
            </p:spPr>
          </p:pic>
          <p:sp>
            <p:nvSpPr>
              <p:cNvPr id="45" name="Text Box 40"/>
              <p:cNvSpPr txBox="1">
                <a:spLocks noChangeArrowheads="1"/>
              </p:cNvSpPr>
              <p:nvPr/>
            </p:nvSpPr>
            <p:spPr bwMode="auto">
              <a:xfrm>
                <a:off x="4117" y="3516"/>
                <a:ext cx="2038" cy="6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移动终端</a:t>
                </a:r>
                <a:endParaRPr kumimoji="0"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  <p:cxnSp>
            <p:nvCxnSpPr>
              <p:cNvPr id="46" name="直接箭头连接符 45"/>
              <p:cNvCxnSpPr/>
              <p:nvPr/>
            </p:nvCxnSpPr>
            <p:spPr>
              <a:xfrm flipV="1">
                <a:off x="6043" y="2520"/>
                <a:ext cx="3062" cy="4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/>
            <p:cNvSpPr txBox="1"/>
            <p:nvPr/>
          </p:nvSpPr>
          <p:spPr>
            <a:xfrm>
              <a:off x="12053" y="2406"/>
              <a:ext cx="4913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zh-CN"/>
                <a:t>如果调度服务器坏了,怎么办?</a:t>
              </a:r>
              <a:endParaRPr lang="x-none" alt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27" name="矩形 26"/>
          <p:cNvSpPr/>
          <p:nvPr/>
        </p:nvSpPr>
        <p:spPr>
          <a:xfrm>
            <a:off x="740410" y="160020"/>
            <a:ext cx="3578860" cy="457200"/>
          </a:xfrm>
          <a:prstGeom prst="rect">
            <a:avLst/>
          </a:prstGeom>
          <a:effectLst/>
        </p:spPr>
        <p:txBody>
          <a:bodyPr vert="horz" wrap="square">
            <a:spAutoFit/>
          </a:bodyPr>
          <a:p>
            <a:pPr algn="r"/>
            <a:r>
              <a:rPr lang="x-none" altLang="zh-CN" sz="2400">
                <a:sym typeface="+mn-ea"/>
              </a:rPr>
              <a:t>keepalived &amp; HAProxy</a:t>
            </a:r>
            <a:endParaRPr lang="x-none" altLang="zh-CN" sz="2400" dirty="0">
              <a:solidFill>
                <a:srgbClr val="212E3C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97740" y="1671993"/>
            <a:ext cx="5591175" cy="1600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zh-CN" sz="2400" b="1">
                <a:sym typeface="+mn-ea"/>
              </a:rPr>
              <a:t>haproxy简介</a:t>
            </a:r>
            <a:endParaRPr lang="x-none" altLang="zh-CN" sz="2400" b="1">
              <a:sym typeface="+mn-ea"/>
            </a:endParaRPr>
          </a:p>
          <a:p>
            <a:pPr algn="l"/>
            <a:endParaRPr lang="x-none" altLang="zh-CN" sz="2400" b="1">
              <a:sym typeface="+mn-ea"/>
            </a:endParaRPr>
          </a:p>
          <a:p>
            <a:pPr algn="l"/>
            <a:r>
              <a:rPr lang="x-none" altLang="zh-CN" sz="1705"/>
              <a:t>它是快速并且可靠的一种解决方案.</a:t>
            </a:r>
            <a:endParaRPr lang="x-none" altLang="zh-CN" sz="1705"/>
          </a:p>
          <a:p>
            <a:pPr algn="l"/>
            <a:r>
              <a:rPr lang="x-none" altLang="zh-CN" sz="1705"/>
              <a:t>会话保持七层处理.</a:t>
            </a:r>
            <a:endParaRPr lang="x-none" altLang="zh-CN" sz="1705"/>
          </a:p>
          <a:p>
            <a:pPr algn="l"/>
            <a:r>
              <a:rPr lang="x-none" altLang="zh-CN" sz="1705"/>
              <a:t>提供高可用性,负载均衡以及基于TCP和HTTP应用的代理.</a:t>
            </a:r>
            <a:endParaRPr lang="x-none" altLang="zh-CN" sz="1705"/>
          </a:p>
        </p:txBody>
      </p:sp>
      <p:sp>
        <p:nvSpPr>
          <p:cNvPr id="5" name="文本框 4"/>
          <p:cNvSpPr txBox="1"/>
          <p:nvPr/>
        </p:nvSpPr>
        <p:spPr>
          <a:xfrm>
            <a:off x="1173099" y="3183617"/>
            <a:ext cx="4788295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>
                <a:sym typeface="+mn-ea"/>
              </a:rPr>
              <a:t>选择HAProxy的理由</a:t>
            </a:r>
            <a:endParaRPr lang="x-none" altLang="zh-CN" sz="2400" b="1">
              <a:sym typeface="+mn-ea"/>
            </a:endParaRPr>
          </a:p>
          <a:p>
            <a:r>
              <a:rPr lang="x-none" altLang="zh-CN" sz="1705"/>
              <a:t>1.支持session ,cookie功能</a:t>
            </a:r>
            <a:endParaRPr lang="x-none" altLang="zh-CN" sz="1705"/>
          </a:p>
          <a:p>
            <a:r>
              <a:rPr lang="x-none" altLang="zh-CN" sz="1705"/>
              <a:t>2.可以通过url进行健康检查</a:t>
            </a:r>
            <a:endParaRPr lang="x-none" altLang="zh-CN" sz="1705"/>
          </a:p>
          <a:p>
            <a:r>
              <a:rPr lang="x-none" altLang="zh-CN" sz="1705"/>
              <a:t>3.效率,负载均衡速度,高于Nginx</a:t>
            </a:r>
            <a:endParaRPr lang="x-none" altLang="zh-CN" sz="1705"/>
          </a:p>
          <a:p>
            <a:r>
              <a:rPr lang="x-none" altLang="zh-CN" sz="1705"/>
              <a:t>4.HAProxy支持TCP,可以对mysql进行负载均衡</a:t>
            </a:r>
            <a:endParaRPr lang="x-none" altLang="zh-CN" sz="1705"/>
          </a:p>
          <a:p>
            <a:r>
              <a:rPr lang="x-none" altLang="zh-CN" sz="1705"/>
              <a:t>5.调度算法丰富</a:t>
            </a:r>
            <a:endParaRPr lang="x-none" altLang="zh-CN" sz="1705"/>
          </a:p>
        </p:txBody>
      </p:sp>
      <p:sp>
        <p:nvSpPr>
          <p:cNvPr id="2" name="文本框 1"/>
          <p:cNvSpPr txBox="1"/>
          <p:nvPr/>
        </p:nvSpPr>
        <p:spPr>
          <a:xfrm>
            <a:off x="989330" y="982980"/>
            <a:ext cx="623316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2400"/>
              <a:t>常用的调度软件有 keepalived ,nginx,lvs等</a:t>
            </a:r>
            <a:endParaRPr lang="x-none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740410" y="160020"/>
            <a:ext cx="3578860" cy="457200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 algn="r"/>
            <a:r>
              <a:rPr lang="x-none" altLang="zh-CN" sz="2400">
                <a:sym typeface="+mn-ea"/>
              </a:rPr>
              <a:t>keepalived &amp; HAProxy</a:t>
            </a:r>
            <a:endParaRPr lang="x-none" altLang="zh-CN" sz="2400" dirty="0">
              <a:solidFill>
                <a:srgbClr val="212E3C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2540" y="5623560"/>
            <a:ext cx="12858115" cy="1610995"/>
          </a:xfrm>
          <a:prstGeom prst="rect">
            <a:avLst/>
          </a:prstGeom>
          <a:solidFill>
            <a:srgbClr val="21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p>
            <a:pPr algn="ctr"/>
            <a:endParaRPr lang="en-GB"/>
          </a:p>
        </p:txBody>
      </p:sp>
      <p:grpSp>
        <p:nvGrpSpPr>
          <p:cNvPr id="2" name="组合 1"/>
          <p:cNvGrpSpPr/>
          <p:nvPr/>
        </p:nvGrpSpPr>
        <p:grpSpPr>
          <a:xfrm>
            <a:off x="2252980" y="807720"/>
            <a:ext cx="8492490" cy="4789170"/>
            <a:chOff x="4117" y="659"/>
            <a:chExt cx="13374" cy="7542"/>
          </a:xfrm>
        </p:grpSpPr>
        <p:grpSp>
          <p:nvGrpSpPr>
            <p:cNvPr id="9" name="组合 8"/>
            <p:cNvGrpSpPr/>
            <p:nvPr/>
          </p:nvGrpSpPr>
          <p:grpSpPr>
            <a:xfrm>
              <a:off x="14965" y="6489"/>
              <a:ext cx="2526" cy="1713"/>
              <a:chOff x="4808" y="1236"/>
              <a:chExt cx="2526" cy="1713"/>
            </a:xfrm>
          </p:grpSpPr>
          <p:pic>
            <p:nvPicPr>
              <p:cNvPr id="37" name="Picture 15" descr="web_server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" y="1236"/>
                <a:ext cx="1092" cy="1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 Box 40"/>
              <p:cNvSpPr txBox="1">
                <a:spLocks noChangeArrowheads="1"/>
              </p:cNvSpPr>
              <p:nvPr/>
            </p:nvSpPr>
            <p:spPr bwMode="auto">
              <a:xfrm>
                <a:off x="4808" y="2351"/>
                <a:ext cx="2526" cy="5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Web</a:t>
                </a:r>
                <a:r>
                  <a:rPr kumimoji="0"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服务器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2357" y="6375"/>
              <a:ext cx="2526" cy="1713"/>
              <a:chOff x="4808" y="1236"/>
              <a:chExt cx="2526" cy="1713"/>
            </a:xfrm>
          </p:grpSpPr>
          <p:pic>
            <p:nvPicPr>
              <p:cNvPr id="4" name="Picture 15" descr="web_server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" y="1236"/>
                <a:ext cx="1092" cy="1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 Box 40"/>
              <p:cNvSpPr txBox="1">
                <a:spLocks noChangeArrowheads="1"/>
              </p:cNvSpPr>
              <p:nvPr/>
            </p:nvSpPr>
            <p:spPr bwMode="auto">
              <a:xfrm>
                <a:off x="4808" y="2351"/>
                <a:ext cx="2526" cy="5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Web</a:t>
                </a:r>
                <a:r>
                  <a:rPr kumimoji="0"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服务器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068" y="6489"/>
              <a:ext cx="2526" cy="1713"/>
              <a:chOff x="4808" y="1236"/>
              <a:chExt cx="2526" cy="1713"/>
            </a:xfrm>
          </p:grpSpPr>
          <p:pic>
            <p:nvPicPr>
              <p:cNvPr id="8" name="Picture 15" descr="web_serv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" y="1236"/>
                <a:ext cx="1092" cy="1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40"/>
              <p:cNvSpPr txBox="1">
                <a:spLocks noChangeArrowheads="1"/>
              </p:cNvSpPr>
              <p:nvPr/>
            </p:nvSpPr>
            <p:spPr bwMode="auto">
              <a:xfrm>
                <a:off x="4808" y="2351"/>
                <a:ext cx="2526" cy="5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>
                <a:lvl1pPr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algn="l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algn="ctr" eaLnBrk="0" hangingPunct="0"/>
                <a:r>
                  <a:rPr kumimoji="0"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Web</a:t>
                </a:r>
                <a:r>
                  <a:rPr kumimoji="0"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服务器</a:t>
                </a:r>
              </a:p>
            </p:txBody>
          </p:sp>
        </p:grpSp>
        <p:sp>
          <p:nvSpPr>
            <p:cNvPr id="13" name="Text Box 40"/>
            <p:cNvSpPr txBox="1">
              <a:spLocks noChangeArrowheads="1"/>
            </p:cNvSpPr>
            <p:nvPr/>
          </p:nvSpPr>
          <p:spPr bwMode="auto">
            <a:xfrm>
              <a:off x="14648" y="2614"/>
              <a:ext cx="2171" cy="105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x-none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BACKUP</a:t>
              </a:r>
              <a:r>
                <a:rPr kumimoji="0"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服务器</a:t>
              </a:r>
              <a:endParaRPr kumimoji="0"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pic>
          <p:nvPicPr>
            <p:cNvPr id="14" name="Picture 84" descr="black_serv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8" y="1499"/>
              <a:ext cx="1013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8980" y="2614"/>
              <a:ext cx="2171" cy="105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x-none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MASTER</a:t>
              </a:r>
              <a:r>
                <a:rPr kumimoji="0"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服务器</a:t>
              </a:r>
              <a:endParaRPr kumimoji="0"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pic>
          <p:nvPicPr>
            <p:cNvPr id="16" name="Picture 84" descr="black_serv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" y="1499"/>
              <a:ext cx="1013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11373" y="1839"/>
              <a:ext cx="3992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zh-CN"/>
                <a:t>haproxy+keepalived</a:t>
              </a:r>
              <a:endParaRPr lang="x-none" altLang="zh-CN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11319" y="1570"/>
              <a:ext cx="3229" cy="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10012" y="3767"/>
              <a:ext cx="227" cy="24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10579" y="3540"/>
              <a:ext cx="2721" cy="260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endCxn id="37" idx="0"/>
            </p:cNvCxnSpPr>
            <p:nvPr/>
          </p:nvCxnSpPr>
          <p:spPr>
            <a:xfrm>
              <a:off x="11146" y="2973"/>
              <a:ext cx="5082" cy="351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16476" y="3200"/>
              <a:ext cx="113" cy="30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13867" y="3654"/>
              <a:ext cx="1928" cy="24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>
              <a:off x="10692" y="2633"/>
              <a:ext cx="4196" cy="37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9" y="2520"/>
              <a:ext cx="1096" cy="1073"/>
            </a:xfrm>
            <a:prstGeom prst="rect">
              <a:avLst/>
            </a:prstGeom>
          </p:spPr>
        </p:pic>
        <p:sp>
          <p:nvSpPr>
            <p:cNvPr id="83" name="Text Box 40"/>
            <p:cNvSpPr txBox="1">
              <a:spLocks noChangeArrowheads="1"/>
            </p:cNvSpPr>
            <p:nvPr/>
          </p:nvSpPr>
          <p:spPr bwMode="auto">
            <a:xfrm>
              <a:off x="4117" y="3516"/>
              <a:ext cx="2038" cy="6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移动终端</a:t>
              </a:r>
              <a:endParaRPr kumimoji="0"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 flipV="1">
              <a:off x="6043" y="2520"/>
              <a:ext cx="3062" cy="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1731" y="659"/>
              <a:ext cx="3031" cy="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zh-CN"/>
                <a:t>VIP 192.168.80</a:t>
              </a:r>
              <a:endParaRPr lang="x-none" altLang="zh-C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25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4099</Words>
  <Application>Kingsoft Office WPP</Application>
  <PresentationFormat>自定义</PresentationFormat>
  <Paragraphs>440</Paragraphs>
  <Slides>33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简洁商务</dc:title>
  <dc:creator/>
  <cp:keywords>第一PPT www.1ppt.com</cp:keywords>
  <cp:lastModifiedBy>student</cp:lastModifiedBy>
  <cp:revision>124</cp:revision>
  <dcterms:created xsi:type="dcterms:W3CDTF">2019-09-30T03:51:27Z</dcterms:created>
  <dcterms:modified xsi:type="dcterms:W3CDTF">2019-09-30T03:51:27Z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